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Oxygen"/>
      <p:regular r:id="rId29"/>
      <p:bold r:id="rId30"/>
    </p:embeddedFont>
    <p:embeddedFont>
      <p:font typeface="Oxygen Light"/>
      <p:regular r:id="rId31"/>
      <p:bold r:id="rId32"/>
    </p:embeddedFont>
    <p:embeddedFont>
      <p:font typeface="Fira Sans Extra Condensed SemiBold"/>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cXVxJnP6yBqcUr2BJrwBuIXLh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26DF8C-930A-44F2-8862-C5F0E72B8783}">
  <a:tblStyle styleId="{7F26DF8C-930A-44F2-8862-C5F0E72B878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xyge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xygenLight-regular.fntdata"/><Relationship Id="rId30" Type="http://schemas.openxmlformats.org/officeDocument/2006/relationships/font" Target="fonts/Oxygen-bold.fntdata"/><Relationship Id="rId11" Type="http://schemas.openxmlformats.org/officeDocument/2006/relationships/slide" Target="slides/slide5.xml"/><Relationship Id="rId33" Type="http://schemas.openxmlformats.org/officeDocument/2006/relationships/font" Target="fonts/FiraSansExtraCondensedSemiBold-regular.fntdata"/><Relationship Id="rId10" Type="http://schemas.openxmlformats.org/officeDocument/2006/relationships/slide" Target="slides/slide4.xml"/><Relationship Id="rId32" Type="http://schemas.openxmlformats.org/officeDocument/2006/relationships/font" Target="fonts/OxygenLight-bold.fntdata"/><Relationship Id="rId13" Type="http://schemas.openxmlformats.org/officeDocument/2006/relationships/slide" Target="slides/slide7.xml"/><Relationship Id="rId35" Type="http://schemas.openxmlformats.org/officeDocument/2006/relationships/font" Target="fonts/FiraSansExtraCondensedSemiBold-italic.fntdata"/><Relationship Id="rId12" Type="http://schemas.openxmlformats.org/officeDocument/2006/relationships/slide" Target="slides/slide6.xml"/><Relationship Id="rId34" Type="http://schemas.openxmlformats.org/officeDocument/2006/relationships/font" Target="fonts/FiraSansExtraCondensedSemiBold-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FiraSansExtraCondensedSemiBold-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sbah/Desktop/Marche&#769;/2023/T4%202023/Grahiques%20Macro%202023.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Volumes/Datas/Partage/Commun/05%20-%20COMMUNICATION/05-02%20COMMUNICATION%20EXTERNE/MARCHE&#769;S/2023/T4%202023/Grahiques%20Macro%202023.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b.foulon/Documents/Marche&#769;/2023/Grahiques%20Macro%202023.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Volumes/Datas/Partage/Commun/05%20-%20COMMUNICATION/05-02%20COMMUNICATION%20EXTERNE/MARCHE&#769;S/2023/T4%202023/Grahiques%20Macro%202023.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b.foulon/Documents/Marche&#769;/2023/Grahiques%20Macro%202023.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Users/lkrief/Desktop/WIP/ACTIVITE&#769;S/WIP%20ACTI&amp;LOG/CHIFFRES%20INVEST/CHIFFRES%20INVEST%202023%20copie.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Volumes/Datas/Partage/Commun/05%20-%20COMMUNICATION/05-02%20COMMUNICATION%20EXTERNE/MARCHE&#769;S/2023/2023/Graphiques%20marche&#769;%202023.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Volumes/Datas/Partage/Commun/05%20-%20COMMUNICATION/05-02%20COMMUNICATION%20EXTERNE/MARCHE&#769;S/2023/2023/Graphiques%20marche&#769;%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r>
              <a:rPr lang="en-US" sz="800" dirty="0"/>
              <a:t>CROISSANCE DU PIB MONDIAL</a:t>
            </a:r>
            <a:endParaRPr lang="fr-FR"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lineChart>
        <c:grouping val="standard"/>
        <c:varyColors val="0"/>
        <c:ser>
          <c:idx val="0"/>
          <c:order val="0"/>
          <c:spPr>
            <a:ln w="38100" cap="rnd">
              <a:solidFill>
                <a:srgbClr val="27519B"/>
              </a:solidFill>
              <a:round/>
            </a:ln>
            <a:effectLst/>
          </c:spPr>
          <c:marker>
            <c:symbol val="circle"/>
            <c:size val="8"/>
            <c:spPr>
              <a:solidFill>
                <a:schemeClr val="bg1"/>
              </a:solidFill>
              <a:ln w="9525">
                <a:solidFill>
                  <a:srgbClr val="27519B"/>
                </a:solidFill>
              </a:ln>
              <a:effectLst/>
            </c:spPr>
          </c:marker>
          <c:dPt>
            <c:idx val="9"/>
            <c:marker>
              <c:symbol val="circle"/>
              <c:size val="8"/>
              <c:spPr>
                <a:solidFill>
                  <a:schemeClr val="bg1"/>
                </a:solidFill>
                <a:ln w="9525">
                  <a:solidFill>
                    <a:srgbClr val="27519B"/>
                  </a:solidFill>
                </a:ln>
                <a:effectLst/>
              </c:spPr>
            </c:marker>
            <c:bubble3D val="0"/>
            <c:spPr>
              <a:ln w="38100" cap="rnd">
                <a:solidFill>
                  <a:srgbClr val="27519B"/>
                </a:solidFill>
                <a:prstDash val="sysDot"/>
                <a:round/>
              </a:ln>
              <a:effectLst/>
            </c:spPr>
            <c:extLst>
              <c:ext xmlns:c16="http://schemas.microsoft.com/office/drawing/2014/chart" uri="{C3380CC4-5D6E-409C-BE32-E72D297353CC}">
                <c16:uniqueId val="{00000000-5C6E-8247-8650-6D81F1AADA8D}"/>
              </c:ext>
            </c:extLst>
          </c:dPt>
          <c:dLbls>
            <c:dLbl>
              <c:idx val="5"/>
              <c:layout>
                <c:manualLayout>
                  <c:x val="-5.9529158573143663E-2"/>
                  <c:y val="5.6638985825640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B0-3B4F-9D61-FF15930F8A32}"/>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Feuil1!$I$4:$R$4</c:f>
              <c:strCache>
                <c:ptCount val="10"/>
                <c:pt idx="0">
                  <c:v>2015</c:v>
                </c:pt>
                <c:pt idx="1">
                  <c:v>2016</c:v>
                </c:pt>
                <c:pt idx="2">
                  <c:v>2017</c:v>
                </c:pt>
                <c:pt idx="3">
                  <c:v>2018</c:v>
                </c:pt>
                <c:pt idx="4">
                  <c:v>2019</c:v>
                </c:pt>
                <c:pt idx="5">
                  <c:v>2020</c:v>
                </c:pt>
                <c:pt idx="6">
                  <c:v>2021</c:v>
                </c:pt>
                <c:pt idx="7">
                  <c:v>2022</c:v>
                </c:pt>
                <c:pt idx="8">
                  <c:v>2023</c:v>
                </c:pt>
                <c:pt idx="9">
                  <c:v>2024p</c:v>
                </c:pt>
              </c:strCache>
            </c:strRef>
          </c:cat>
          <c:val>
            <c:numRef>
              <c:f>Feuil1!$I$5:$R$5</c:f>
              <c:numCache>
                <c:formatCode>0.00%</c:formatCode>
                <c:ptCount val="10"/>
                <c:pt idx="0">
                  <c:v>3.4000000000000002E-2</c:v>
                </c:pt>
                <c:pt idx="1">
                  <c:v>3.3000000000000002E-2</c:v>
                </c:pt>
                <c:pt idx="2">
                  <c:v>3.6999999999999998E-2</c:v>
                </c:pt>
                <c:pt idx="3">
                  <c:v>3.5999999999999997E-2</c:v>
                </c:pt>
                <c:pt idx="4">
                  <c:v>3.9E-2</c:v>
                </c:pt>
                <c:pt idx="5">
                  <c:v>-3.1E-2</c:v>
                </c:pt>
                <c:pt idx="6">
                  <c:v>6.0999999999999999E-2</c:v>
                </c:pt>
                <c:pt idx="7">
                  <c:v>3.4000000000000002E-2</c:v>
                </c:pt>
                <c:pt idx="8">
                  <c:v>3.1E-2</c:v>
                </c:pt>
                <c:pt idx="9">
                  <c:v>2.9000000000000001E-2</c:v>
                </c:pt>
              </c:numCache>
            </c:numRef>
          </c:val>
          <c:smooth val="1"/>
          <c:extLst>
            <c:ext xmlns:c16="http://schemas.microsoft.com/office/drawing/2014/chart" uri="{C3380CC4-5D6E-409C-BE32-E72D297353CC}">
              <c16:uniqueId val="{00000001-7BB0-3B4F-9D61-FF15930F8A32}"/>
            </c:ext>
          </c:extLst>
        </c:ser>
        <c:dLbls>
          <c:dLblPos val="t"/>
          <c:showLegendKey val="0"/>
          <c:showVal val="1"/>
          <c:showCatName val="0"/>
          <c:showSerName val="0"/>
          <c:showPercent val="0"/>
          <c:showBubbleSize val="0"/>
        </c:dLbls>
        <c:marker val="1"/>
        <c:smooth val="0"/>
        <c:axId val="1868950319"/>
        <c:axId val="1868959455"/>
      </c:lineChart>
      <c:catAx>
        <c:axId val="186895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868959455"/>
        <c:crosses val="autoZero"/>
        <c:auto val="1"/>
        <c:lblAlgn val="ctr"/>
        <c:lblOffset val="100"/>
        <c:noMultiLvlLbl val="0"/>
      </c:catAx>
      <c:valAx>
        <c:axId val="1868959455"/>
        <c:scaling>
          <c:orientation val="minMax"/>
        </c:scaling>
        <c:delete val="1"/>
        <c:axPos val="l"/>
        <c:numFmt formatCode="0.00%" sourceLinked="1"/>
        <c:majorTickMark val="none"/>
        <c:minorTickMark val="none"/>
        <c:tickLblPos val="nextTo"/>
        <c:crossAx val="186895031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Oxygen" panose="02000503000000000000" pitchFamily="2" charset="77"/>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Oxygen" panose="02000503000000000000" pitchFamily="2" charset="77"/>
                <a:ea typeface="+mn-ea"/>
                <a:cs typeface="+mn-cs"/>
              </a:defRPr>
            </a:pPr>
            <a:r>
              <a:rPr lang="fr-FR" dirty="0"/>
              <a:t>CROISSANCE DU PIB</a:t>
            </a:r>
            <a:r>
              <a:rPr lang="fr-FR" baseline="0" dirty="0"/>
              <a:t> </a:t>
            </a:r>
            <a:r>
              <a:rPr lang="fr-FR" dirty="0"/>
              <a:t>(%)</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barChart>
        <c:barDir val="col"/>
        <c:grouping val="clustered"/>
        <c:varyColors val="0"/>
        <c:ser>
          <c:idx val="0"/>
          <c:order val="0"/>
          <c:tx>
            <c:strRef>
              <c:f>Feuil1!$B$32</c:f>
              <c:strCache>
                <c:ptCount val="1"/>
                <c:pt idx="0">
                  <c:v>2022</c:v>
                </c:pt>
              </c:strCache>
            </c:strRef>
          </c:tx>
          <c:spPr>
            <a:solidFill>
              <a:schemeClr val="accent5">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cat>
            <c:strRef>
              <c:f>Feuil1!$C$31:$K$31</c:f>
              <c:strCache>
                <c:ptCount val="9"/>
                <c:pt idx="0">
                  <c:v>Monde</c:v>
                </c:pt>
                <c:pt idx="1">
                  <c:v>États-Unis</c:v>
                </c:pt>
                <c:pt idx="2">
                  <c:v>Chine</c:v>
                </c:pt>
                <c:pt idx="3">
                  <c:v>Royaume-Uni</c:v>
                </c:pt>
                <c:pt idx="4">
                  <c:v>Japon</c:v>
                </c:pt>
                <c:pt idx="5">
                  <c:v>Canada</c:v>
                </c:pt>
                <c:pt idx="6">
                  <c:v>Allemagne</c:v>
                </c:pt>
                <c:pt idx="7">
                  <c:v>Brésil</c:v>
                </c:pt>
                <c:pt idx="8">
                  <c:v>France</c:v>
                </c:pt>
              </c:strCache>
            </c:strRef>
          </c:cat>
          <c:val>
            <c:numRef>
              <c:f>Feuil1!$C$32:$K$32</c:f>
              <c:numCache>
                <c:formatCode>0.0%</c:formatCode>
                <c:ptCount val="9"/>
                <c:pt idx="0">
                  <c:v>3.4000000000000002E-2</c:v>
                </c:pt>
                <c:pt idx="1">
                  <c:v>0.02</c:v>
                </c:pt>
                <c:pt idx="2">
                  <c:v>0.03</c:v>
                </c:pt>
                <c:pt idx="3">
                  <c:v>4.1000000000000002E-2</c:v>
                </c:pt>
                <c:pt idx="4">
                  <c:v>1.4E-2</c:v>
                </c:pt>
                <c:pt idx="5">
                  <c:v>3.5000000000000003E-2</c:v>
                </c:pt>
                <c:pt idx="6">
                  <c:v>1.9E-2</c:v>
                </c:pt>
                <c:pt idx="7">
                  <c:v>3.1E-2</c:v>
                </c:pt>
                <c:pt idx="8">
                  <c:v>2.5999999999999999E-2</c:v>
                </c:pt>
              </c:numCache>
            </c:numRef>
          </c:val>
          <c:extLst>
            <c:ext xmlns:c16="http://schemas.microsoft.com/office/drawing/2014/chart" uri="{C3380CC4-5D6E-409C-BE32-E72D297353CC}">
              <c16:uniqueId val="{00000000-A8DF-794D-ADBA-3F6305B4C329}"/>
            </c:ext>
          </c:extLst>
        </c:ser>
        <c:ser>
          <c:idx val="1"/>
          <c:order val="1"/>
          <c:tx>
            <c:strRef>
              <c:f>Feuil1!$B$33</c:f>
              <c:strCache>
                <c:ptCount val="1"/>
                <c:pt idx="0">
                  <c:v>2023</c:v>
                </c:pt>
              </c:strCache>
            </c:strRef>
          </c:tx>
          <c:spPr>
            <a:solidFill>
              <a:srgbClr val="002855"/>
            </a:solidFill>
            <a:ln>
              <a:noFill/>
            </a:ln>
            <a:effectLst/>
          </c:spPr>
          <c:invertIfNegative val="0"/>
          <c:cat>
            <c:strRef>
              <c:f>Feuil1!$C$31:$K$31</c:f>
              <c:strCache>
                <c:ptCount val="9"/>
                <c:pt idx="0">
                  <c:v>Monde</c:v>
                </c:pt>
                <c:pt idx="1">
                  <c:v>États-Unis</c:v>
                </c:pt>
                <c:pt idx="2">
                  <c:v>Chine</c:v>
                </c:pt>
                <c:pt idx="3">
                  <c:v>Royaume-Uni</c:v>
                </c:pt>
                <c:pt idx="4">
                  <c:v>Japon</c:v>
                </c:pt>
                <c:pt idx="5">
                  <c:v>Canada</c:v>
                </c:pt>
                <c:pt idx="6">
                  <c:v>Allemagne</c:v>
                </c:pt>
                <c:pt idx="7">
                  <c:v>Brésil</c:v>
                </c:pt>
                <c:pt idx="8">
                  <c:v>France</c:v>
                </c:pt>
              </c:strCache>
            </c:strRef>
          </c:cat>
          <c:val>
            <c:numRef>
              <c:f>Feuil1!$C$33:$K$33</c:f>
              <c:numCache>
                <c:formatCode>0.0%</c:formatCode>
                <c:ptCount val="9"/>
                <c:pt idx="0">
                  <c:v>3.1E-2</c:v>
                </c:pt>
                <c:pt idx="1">
                  <c:v>2.5000000000000001E-2</c:v>
                </c:pt>
                <c:pt idx="2">
                  <c:v>5.1999999999999998E-2</c:v>
                </c:pt>
                <c:pt idx="3">
                  <c:v>3.0000000000000001E-3</c:v>
                </c:pt>
                <c:pt idx="4">
                  <c:v>1.9E-2</c:v>
                </c:pt>
                <c:pt idx="5">
                  <c:v>1.0999999999999999E-2</c:v>
                </c:pt>
                <c:pt idx="6">
                  <c:v>-3.0000000000000001E-3</c:v>
                </c:pt>
                <c:pt idx="7">
                  <c:v>3.1E-2</c:v>
                </c:pt>
                <c:pt idx="8">
                  <c:v>8.9999999999999993E-3</c:v>
                </c:pt>
              </c:numCache>
            </c:numRef>
          </c:val>
          <c:extLst>
            <c:ext xmlns:c16="http://schemas.microsoft.com/office/drawing/2014/chart" uri="{C3380CC4-5D6E-409C-BE32-E72D297353CC}">
              <c16:uniqueId val="{00000001-A8DF-794D-ADBA-3F6305B4C329}"/>
            </c:ext>
          </c:extLst>
        </c:ser>
        <c:ser>
          <c:idx val="2"/>
          <c:order val="2"/>
          <c:tx>
            <c:strRef>
              <c:f>Feuil1!$B$34</c:f>
              <c:strCache>
                <c:ptCount val="1"/>
                <c:pt idx="0">
                  <c:v>2024p</c:v>
                </c:pt>
              </c:strCache>
            </c:strRef>
          </c:tx>
          <c:spPr>
            <a:pattFill prst="dkUpDiag">
              <a:fgClr>
                <a:schemeClr val="bg1">
                  <a:lumMod val="65000"/>
                </a:schemeClr>
              </a:fgClr>
              <a:bgClr>
                <a:schemeClr val="bg1"/>
              </a:bgClr>
            </a:pattFill>
            <a:ln>
              <a:noFill/>
            </a:ln>
            <a:effectLst/>
          </c:spPr>
          <c:invertIfNegative val="0"/>
          <c:cat>
            <c:strRef>
              <c:f>Feuil1!$C$31:$K$31</c:f>
              <c:strCache>
                <c:ptCount val="9"/>
                <c:pt idx="0">
                  <c:v>Monde</c:v>
                </c:pt>
                <c:pt idx="1">
                  <c:v>États-Unis</c:v>
                </c:pt>
                <c:pt idx="2">
                  <c:v>Chine</c:v>
                </c:pt>
                <c:pt idx="3">
                  <c:v>Royaume-Uni</c:v>
                </c:pt>
                <c:pt idx="4">
                  <c:v>Japon</c:v>
                </c:pt>
                <c:pt idx="5">
                  <c:v>Canada</c:v>
                </c:pt>
                <c:pt idx="6">
                  <c:v>Allemagne</c:v>
                </c:pt>
                <c:pt idx="7">
                  <c:v>Brésil</c:v>
                </c:pt>
                <c:pt idx="8">
                  <c:v>France</c:v>
                </c:pt>
              </c:strCache>
            </c:strRef>
          </c:cat>
          <c:val>
            <c:numRef>
              <c:f>Feuil1!$C$34:$K$34</c:f>
              <c:numCache>
                <c:formatCode>0.0%</c:formatCode>
                <c:ptCount val="9"/>
                <c:pt idx="0">
                  <c:v>2.9000000000000001E-2</c:v>
                </c:pt>
                <c:pt idx="1">
                  <c:v>2.1000000000000001E-2</c:v>
                </c:pt>
                <c:pt idx="2">
                  <c:v>4.7E-2</c:v>
                </c:pt>
                <c:pt idx="3">
                  <c:v>7.0000000000000001E-3</c:v>
                </c:pt>
                <c:pt idx="4">
                  <c:v>0.01</c:v>
                </c:pt>
                <c:pt idx="5">
                  <c:v>8.9999999999999993E-3</c:v>
                </c:pt>
                <c:pt idx="6">
                  <c:v>3.0000000000000001E-3</c:v>
                </c:pt>
                <c:pt idx="7">
                  <c:v>1.7999999999999999E-2</c:v>
                </c:pt>
                <c:pt idx="8">
                  <c:v>6.0000000000000001E-3</c:v>
                </c:pt>
              </c:numCache>
            </c:numRef>
          </c:val>
          <c:extLst>
            <c:ext xmlns:c16="http://schemas.microsoft.com/office/drawing/2014/chart" uri="{C3380CC4-5D6E-409C-BE32-E72D297353CC}">
              <c16:uniqueId val="{00000002-A8DF-794D-ADBA-3F6305B4C329}"/>
            </c:ext>
          </c:extLst>
        </c:ser>
        <c:dLbls>
          <c:showLegendKey val="0"/>
          <c:showVal val="0"/>
          <c:showCatName val="0"/>
          <c:showSerName val="0"/>
          <c:showPercent val="0"/>
          <c:showBubbleSize val="0"/>
        </c:dLbls>
        <c:gapWidth val="182"/>
        <c:axId val="1601002127"/>
        <c:axId val="1172199807"/>
      </c:barChart>
      <c:catAx>
        <c:axId val="160100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172199807"/>
        <c:crosses val="autoZero"/>
        <c:auto val="1"/>
        <c:lblAlgn val="ctr"/>
        <c:lblOffset val="100"/>
        <c:noMultiLvlLbl val="0"/>
      </c:catAx>
      <c:valAx>
        <c:axId val="1172199807"/>
        <c:scaling>
          <c:orientation val="minMax"/>
        </c:scaling>
        <c:delete val="1"/>
        <c:axPos val="l"/>
        <c:numFmt formatCode="0.0%" sourceLinked="1"/>
        <c:majorTickMark val="none"/>
        <c:minorTickMark val="none"/>
        <c:tickLblPos val="nextTo"/>
        <c:crossAx val="160100212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Oxygen" panose="02000503000000000000" pitchFamily="2" charset="77"/>
                <a:ea typeface="+mn-ea"/>
                <a:cs typeface="+mn-cs"/>
              </a:defRPr>
            </a:pPr>
            <a:endParaRPr lang="fr-F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Oxygen" panose="02000503000000000000" pitchFamily="2" charset="77"/>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r>
              <a:rPr lang="en-US" sz="800" dirty="0">
                <a:solidFill>
                  <a:schemeClr val="tx1"/>
                </a:solidFill>
              </a:rPr>
              <a:t>PART DE LA PRODUCTION INDUSTRIELLE MONDIALE PAR PAYS </a:t>
            </a:r>
            <a:br>
              <a:rPr lang="en-US" sz="800" dirty="0">
                <a:solidFill>
                  <a:schemeClr val="tx1"/>
                </a:solidFill>
              </a:rPr>
            </a:br>
            <a:r>
              <a:rPr lang="en-US" sz="800" dirty="0">
                <a:solidFill>
                  <a:schemeClr val="tx1"/>
                </a:solidFill>
              </a:rPr>
              <a:t>EN 2023</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manualLayout>
          <c:layoutTarget val="inner"/>
          <c:xMode val="edge"/>
          <c:yMode val="edge"/>
          <c:x val="4.091507620336738E-2"/>
          <c:y val="0.19625931115993719"/>
          <c:w val="0.39574481104103293"/>
          <c:h val="0.72800530451961432"/>
        </c:manualLayout>
      </c:layout>
      <c:doughnutChart>
        <c:varyColors val="1"/>
        <c:ser>
          <c:idx val="0"/>
          <c:order val="0"/>
          <c:tx>
            <c:strRef>
              <c:f>Feuil1!$AC$5</c:f>
              <c:strCache>
                <c:ptCount val="1"/>
                <c:pt idx="0">
                  <c:v>Part de la production industrielle </c:v>
                </c:pt>
              </c:strCache>
            </c:strRef>
          </c:tx>
          <c:spPr>
            <a:ln>
              <a:noFill/>
            </a:ln>
          </c:spPr>
          <c:dPt>
            <c:idx val="0"/>
            <c:bubble3D val="0"/>
            <c:spPr>
              <a:solidFill>
                <a:srgbClr val="002855"/>
              </a:solidFill>
              <a:ln w="19050">
                <a:noFill/>
              </a:ln>
              <a:effectLst/>
            </c:spPr>
            <c:extLst>
              <c:ext xmlns:c16="http://schemas.microsoft.com/office/drawing/2014/chart" uri="{C3380CC4-5D6E-409C-BE32-E72D297353CC}">
                <c16:uniqueId val="{00000001-B95A-5B40-A77F-BD2951932C22}"/>
              </c:ext>
            </c:extLst>
          </c:dPt>
          <c:dPt>
            <c:idx val="1"/>
            <c:bubble3D val="0"/>
            <c:spPr>
              <a:solidFill>
                <a:schemeClr val="accent2"/>
              </a:solidFill>
              <a:ln w="19050">
                <a:noFill/>
              </a:ln>
              <a:effectLst/>
            </c:spPr>
            <c:extLst>
              <c:ext xmlns:c16="http://schemas.microsoft.com/office/drawing/2014/chart" uri="{C3380CC4-5D6E-409C-BE32-E72D297353CC}">
                <c16:uniqueId val="{00000003-B95A-5B40-A77F-BD2951932C22}"/>
              </c:ext>
            </c:extLst>
          </c:dPt>
          <c:dPt>
            <c:idx val="2"/>
            <c:bubble3D val="0"/>
            <c:spPr>
              <a:solidFill>
                <a:schemeClr val="accent3"/>
              </a:solidFill>
              <a:ln w="19050">
                <a:noFill/>
              </a:ln>
              <a:effectLst/>
            </c:spPr>
            <c:extLst>
              <c:ext xmlns:c16="http://schemas.microsoft.com/office/drawing/2014/chart" uri="{C3380CC4-5D6E-409C-BE32-E72D297353CC}">
                <c16:uniqueId val="{00000005-B95A-5B40-A77F-BD2951932C22}"/>
              </c:ext>
            </c:extLst>
          </c:dPt>
          <c:dPt>
            <c:idx val="3"/>
            <c:bubble3D val="0"/>
            <c:spPr>
              <a:solidFill>
                <a:schemeClr val="accent4"/>
              </a:solidFill>
              <a:ln w="19050">
                <a:noFill/>
              </a:ln>
              <a:effectLst/>
            </c:spPr>
            <c:extLst>
              <c:ext xmlns:c16="http://schemas.microsoft.com/office/drawing/2014/chart" uri="{C3380CC4-5D6E-409C-BE32-E72D297353CC}">
                <c16:uniqueId val="{00000007-B95A-5B40-A77F-BD2951932C22}"/>
              </c:ext>
            </c:extLst>
          </c:dPt>
          <c:dPt>
            <c:idx val="4"/>
            <c:bubble3D val="0"/>
            <c:spPr>
              <a:solidFill>
                <a:schemeClr val="accent5"/>
              </a:solidFill>
              <a:ln w="19050">
                <a:noFill/>
              </a:ln>
              <a:effectLst/>
            </c:spPr>
            <c:extLst>
              <c:ext xmlns:c16="http://schemas.microsoft.com/office/drawing/2014/chart" uri="{C3380CC4-5D6E-409C-BE32-E72D297353CC}">
                <c16:uniqueId val="{00000009-B95A-5B40-A77F-BD2951932C22}"/>
              </c:ext>
            </c:extLst>
          </c:dPt>
          <c:dPt>
            <c:idx val="5"/>
            <c:bubble3D val="0"/>
            <c:spPr>
              <a:solidFill>
                <a:schemeClr val="accent6"/>
              </a:solidFill>
              <a:ln w="19050">
                <a:noFill/>
              </a:ln>
              <a:effectLst/>
            </c:spPr>
            <c:extLst>
              <c:ext xmlns:c16="http://schemas.microsoft.com/office/drawing/2014/chart" uri="{C3380CC4-5D6E-409C-BE32-E72D297353CC}">
                <c16:uniqueId val="{0000000B-B95A-5B40-A77F-BD2951932C22}"/>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B95A-5B40-A77F-BD2951932C22}"/>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B95A-5B40-A77F-BD2951932C2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B95A-5B40-A77F-BD2951932C22}"/>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B95A-5B40-A77F-BD2951932C22}"/>
              </c:ext>
            </c:extLst>
          </c:dPt>
          <c:dPt>
            <c:idx val="10"/>
            <c:bubble3D val="0"/>
            <c:spPr>
              <a:solidFill>
                <a:srgbClr val="77A1CB"/>
              </a:solidFill>
              <a:ln w="19050">
                <a:noFill/>
              </a:ln>
              <a:effectLst/>
            </c:spPr>
            <c:extLst>
              <c:ext xmlns:c16="http://schemas.microsoft.com/office/drawing/2014/chart" uri="{C3380CC4-5D6E-409C-BE32-E72D297353CC}">
                <c16:uniqueId val="{00000015-B95A-5B40-A77F-BD2951932C22}"/>
              </c:ext>
            </c:extLst>
          </c:dPt>
          <c:dLbls>
            <c:dLbl>
              <c:idx val="3"/>
              <c:delete val="1"/>
              <c:extLst>
                <c:ext xmlns:c15="http://schemas.microsoft.com/office/drawing/2012/chart" uri="{CE6537A1-D6FC-4f65-9D91-7224C49458BB}"/>
                <c:ext xmlns:c16="http://schemas.microsoft.com/office/drawing/2014/chart" uri="{C3380CC4-5D6E-409C-BE32-E72D297353CC}">
                  <c16:uniqueId val="{00000007-B95A-5B40-A77F-BD2951932C22}"/>
                </c:ext>
              </c:extLst>
            </c:dLbl>
            <c:dLbl>
              <c:idx val="4"/>
              <c:delete val="1"/>
              <c:extLst>
                <c:ext xmlns:c15="http://schemas.microsoft.com/office/drawing/2012/chart" uri="{CE6537A1-D6FC-4f65-9D91-7224C49458BB}"/>
                <c:ext xmlns:c16="http://schemas.microsoft.com/office/drawing/2014/chart" uri="{C3380CC4-5D6E-409C-BE32-E72D297353CC}">
                  <c16:uniqueId val="{00000009-B95A-5B40-A77F-BD2951932C22}"/>
                </c:ext>
              </c:extLst>
            </c:dLbl>
            <c:dLbl>
              <c:idx val="5"/>
              <c:delete val="1"/>
              <c:extLst>
                <c:ext xmlns:c15="http://schemas.microsoft.com/office/drawing/2012/chart" uri="{CE6537A1-D6FC-4f65-9D91-7224C49458BB}"/>
                <c:ext xmlns:c16="http://schemas.microsoft.com/office/drawing/2014/chart" uri="{C3380CC4-5D6E-409C-BE32-E72D297353CC}">
                  <c16:uniqueId val="{0000000B-B95A-5B40-A77F-BD2951932C22}"/>
                </c:ext>
              </c:extLst>
            </c:dLbl>
            <c:dLbl>
              <c:idx val="6"/>
              <c:delete val="1"/>
              <c:extLst>
                <c:ext xmlns:c15="http://schemas.microsoft.com/office/drawing/2012/chart" uri="{CE6537A1-D6FC-4f65-9D91-7224C49458BB}"/>
                <c:ext xmlns:c16="http://schemas.microsoft.com/office/drawing/2014/chart" uri="{C3380CC4-5D6E-409C-BE32-E72D297353CC}">
                  <c16:uniqueId val="{0000000D-B95A-5B40-A77F-BD2951932C22}"/>
                </c:ext>
              </c:extLst>
            </c:dLbl>
            <c:dLbl>
              <c:idx val="7"/>
              <c:delete val="1"/>
              <c:extLst>
                <c:ext xmlns:c15="http://schemas.microsoft.com/office/drawing/2012/chart" uri="{CE6537A1-D6FC-4f65-9D91-7224C49458BB}"/>
                <c:ext xmlns:c16="http://schemas.microsoft.com/office/drawing/2014/chart" uri="{C3380CC4-5D6E-409C-BE32-E72D297353CC}">
                  <c16:uniqueId val="{0000000F-B95A-5B40-A77F-BD2951932C22}"/>
                </c:ext>
              </c:extLst>
            </c:dLbl>
            <c:dLbl>
              <c:idx val="8"/>
              <c:delete val="1"/>
              <c:extLst>
                <c:ext xmlns:c15="http://schemas.microsoft.com/office/drawing/2012/chart" uri="{CE6537A1-D6FC-4f65-9D91-7224C49458BB}"/>
                <c:ext xmlns:c16="http://schemas.microsoft.com/office/drawing/2014/chart" uri="{C3380CC4-5D6E-409C-BE32-E72D297353CC}">
                  <c16:uniqueId val="{00000011-B95A-5B40-A77F-BD2951932C22}"/>
                </c:ext>
              </c:extLst>
            </c:dLbl>
            <c:dLbl>
              <c:idx val="9"/>
              <c:delete val="1"/>
              <c:extLst>
                <c:ext xmlns:c15="http://schemas.microsoft.com/office/drawing/2012/chart" uri="{CE6537A1-D6FC-4f65-9D91-7224C49458BB}"/>
                <c:ext xmlns:c16="http://schemas.microsoft.com/office/drawing/2014/chart" uri="{C3380CC4-5D6E-409C-BE32-E72D297353CC}">
                  <c16:uniqueId val="{00000013-B95A-5B40-A77F-BD2951932C22}"/>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Feuil1!$AD$4:$AN$4</c:f>
              <c:strCache>
                <c:ptCount val="11"/>
                <c:pt idx="0">
                  <c:v>Chine</c:v>
                </c:pt>
                <c:pt idx="1">
                  <c:v>Etats-Unis</c:v>
                </c:pt>
                <c:pt idx="2">
                  <c:v>Japon</c:v>
                </c:pt>
                <c:pt idx="3">
                  <c:v>Allemagne</c:v>
                </c:pt>
                <c:pt idx="4">
                  <c:v>Inde</c:v>
                </c:pt>
                <c:pt idx="5">
                  <c:v>Corée du Sud</c:v>
                </c:pt>
                <c:pt idx="6">
                  <c:v>Italie</c:v>
                </c:pt>
                <c:pt idx="7">
                  <c:v>France</c:v>
                </c:pt>
                <c:pt idx="8">
                  <c:v>Royaume-Uni</c:v>
                </c:pt>
                <c:pt idx="9">
                  <c:v>Indonésie</c:v>
                </c:pt>
                <c:pt idx="10">
                  <c:v>Autres</c:v>
                </c:pt>
              </c:strCache>
            </c:strRef>
          </c:cat>
          <c:val>
            <c:numRef>
              <c:f>Feuil1!$AD$5:$AN$5</c:f>
              <c:numCache>
                <c:formatCode>0.00%</c:formatCode>
                <c:ptCount val="11"/>
                <c:pt idx="0">
                  <c:v>0.28699999999999998</c:v>
                </c:pt>
                <c:pt idx="1">
                  <c:v>0.16800000000000001</c:v>
                </c:pt>
                <c:pt idx="2">
                  <c:v>7.4999999999999997E-2</c:v>
                </c:pt>
                <c:pt idx="3">
                  <c:v>5.2999999999999999E-2</c:v>
                </c:pt>
                <c:pt idx="4">
                  <c:v>3.1E-2</c:v>
                </c:pt>
                <c:pt idx="5">
                  <c:v>0.03</c:v>
                </c:pt>
                <c:pt idx="6">
                  <c:v>2.1000000000000001E-2</c:v>
                </c:pt>
                <c:pt idx="7">
                  <c:v>1.9E-2</c:v>
                </c:pt>
                <c:pt idx="8">
                  <c:v>1.7999999999999999E-2</c:v>
                </c:pt>
                <c:pt idx="9">
                  <c:v>1.6E-2</c:v>
                </c:pt>
                <c:pt idx="10">
                  <c:v>0.28199999999999992</c:v>
                </c:pt>
              </c:numCache>
            </c:numRef>
          </c:val>
          <c:extLst>
            <c:ext xmlns:c16="http://schemas.microsoft.com/office/drawing/2014/chart" uri="{C3380CC4-5D6E-409C-BE32-E72D297353CC}">
              <c16:uniqueId val="{00000016-B95A-5B40-A77F-BD2951932C2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5"/>
        <c:delete val="1"/>
      </c:legendEntry>
      <c:legendEntry>
        <c:idx val="9"/>
        <c:delete val="1"/>
      </c:legendEntry>
      <c:layout>
        <c:manualLayout>
          <c:xMode val="edge"/>
          <c:yMode val="edge"/>
          <c:x val="0.57594486654162702"/>
          <c:y val="0.25775286936081504"/>
          <c:w val="0.38459282474360851"/>
          <c:h val="0.60840694248351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Oxygen" panose="02000503000000000000" pitchFamily="2" charset="77"/>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Oxygen" panose="02000503000000000000" pitchFamily="2" charset="77"/>
                <a:ea typeface="+mn-ea"/>
                <a:cs typeface="+mn-cs"/>
              </a:defRPr>
            </a:pPr>
            <a:r>
              <a:rPr lang="en-US" dirty="0"/>
              <a:t>ÉVOLUTION DU TAUX DE CROISSANCE CHINOIS</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lineChart>
        <c:grouping val="standard"/>
        <c:varyColors val="0"/>
        <c:ser>
          <c:idx val="0"/>
          <c:order val="0"/>
          <c:tx>
            <c:strRef>
              <c:f>Feuil1!$F$173</c:f>
              <c:strCache>
                <c:ptCount val="1"/>
                <c:pt idx="0">
                  <c:v>Taux de croissance Chine</c:v>
                </c:pt>
              </c:strCache>
            </c:strRef>
          </c:tx>
          <c:spPr>
            <a:ln w="28575" cap="rnd">
              <a:solidFill>
                <a:srgbClr val="004E9E"/>
              </a:solidFill>
              <a:round/>
            </a:ln>
            <a:effectLst/>
          </c:spPr>
          <c:marker>
            <c:symbol val="none"/>
          </c:marker>
          <c:dPt>
            <c:idx val="34"/>
            <c:marker>
              <c:symbol val="none"/>
            </c:marker>
            <c:bubble3D val="0"/>
            <c:spPr>
              <a:ln w="28575" cap="rnd">
                <a:solidFill>
                  <a:srgbClr val="004E9E"/>
                </a:solidFill>
                <a:prstDash val="sysDot"/>
                <a:round/>
              </a:ln>
              <a:effectLst/>
            </c:spPr>
            <c:extLst>
              <c:ext xmlns:c16="http://schemas.microsoft.com/office/drawing/2014/chart" uri="{C3380CC4-5D6E-409C-BE32-E72D297353CC}">
                <c16:uniqueId val="{00000001-3874-F44A-9E5F-A41FD169925C}"/>
              </c:ext>
            </c:extLst>
          </c:dPt>
          <c:cat>
            <c:strRef>
              <c:f>Feuil1!$G$172:$AO$172</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2024p</c:v>
                </c:pt>
              </c:strCache>
            </c:strRef>
          </c:cat>
          <c:val>
            <c:numRef>
              <c:f>Feuil1!$G$173:$AO$173</c:f>
              <c:numCache>
                <c:formatCode>0%</c:formatCode>
                <c:ptCount val="35"/>
                <c:pt idx="0">
                  <c:v>3.9202513680000002E-2</c:v>
                </c:pt>
                <c:pt idx="1">
                  <c:v>9.2627860840000006E-2</c:v>
                </c:pt>
                <c:pt idx="2">
                  <c:v>0.14224529589999999</c:v>
                </c:pt>
                <c:pt idx="3">
                  <c:v>0.138837293</c:v>
                </c:pt>
                <c:pt idx="4">
                  <c:v>0.1303680663</c:v>
                </c:pt>
                <c:pt idx="5">
                  <c:v>0.10953954339999999</c:v>
                </c:pt>
                <c:pt idx="6">
                  <c:v>9.9225567560000005E-2</c:v>
                </c:pt>
                <c:pt idx="7">
                  <c:v>9.2367798939999995E-2</c:v>
                </c:pt>
                <c:pt idx="8">
                  <c:v>7.8459517820000005E-2</c:v>
                </c:pt>
                <c:pt idx="9">
                  <c:v>7.6616515060000001E-2</c:v>
                </c:pt>
                <c:pt idx="10">
                  <c:v>8.4900934040000001E-2</c:v>
                </c:pt>
                <c:pt idx="11">
                  <c:v>8.3357334759999999E-2</c:v>
                </c:pt>
                <c:pt idx="12">
                  <c:v>9.1336307899999997E-2</c:v>
                </c:pt>
                <c:pt idx="13">
                  <c:v>0.1003803048</c:v>
                </c:pt>
                <c:pt idx="14">
                  <c:v>0.1011362138</c:v>
                </c:pt>
                <c:pt idx="15">
                  <c:v>0.1139459181</c:v>
                </c:pt>
                <c:pt idx="16">
                  <c:v>0.1272095566</c:v>
                </c:pt>
                <c:pt idx="17">
                  <c:v>0.1423086093</c:v>
                </c:pt>
                <c:pt idx="18">
                  <c:v>9.650678918000001E-2</c:v>
                </c:pt>
                <c:pt idx="19">
                  <c:v>9.398725631999999E-2</c:v>
                </c:pt>
                <c:pt idx="20">
                  <c:v>0.1063587107</c:v>
                </c:pt>
                <c:pt idx="21">
                  <c:v>9.5508321790000003E-2</c:v>
                </c:pt>
                <c:pt idx="22">
                  <c:v>7.8637364479999999E-2</c:v>
                </c:pt>
                <c:pt idx="23">
                  <c:v>7.7661500969999991E-2</c:v>
                </c:pt>
                <c:pt idx="24">
                  <c:v>7.4257636560000007E-2</c:v>
                </c:pt>
                <c:pt idx="25">
                  <c:v>7.041328879E-2</c:v>
                </c:pt>
                <c:pt idx="26">
                  <c:v>6.8487622040000001E-2</c:v>
                </c:pt>
                <c:pt idx="27">
                  <c:v>6.947200793000001E-2</c:v>
                </c:pt>
                <c:pt idx="28">
                  <c:v>6.7497738330000001E-2</c:v>
                </c:pt>
                <c:pt idx="29">
                  <c:v>5.9505007540000002E-2</c:v>
                </c:pt>
                <c:pt idx="30">
                  <c:v>2.2386383570000001E-2</c:v>
                </c:pt>
                <c:pt idx="31">
                  <c:v>8.4484694159999998E-2</c:v>
                </c:pt>
                <c:pt idx="32">
                  <c:v>2.989084086E-2</c:v>
                </c:pt>
                <c:pt idx="33">
                  <c:v>5.1999999999999998E-2</c:v>
                </c:pt>
                <c:pt idx="34">
                  <c:v>4.5999999999999999E-2</c:v>
                </c:pt>
              </c:numCache>
            </c:numRef>
          </c:val>
          <c:smooth val="0"/>
          <c:extLst>
            <c:ext xmlns:c16="http://schemas.microsoft.com/office/drawing/2014/chart" uri="{C3380CC4-5D6E-409C-BE32-E72D297353CC}">
              <c16:uniqueId val="{00000000-3874-F44A-9E5F-A41FD169925C}"/>
            </c:ext>
          </c:extLst>
        </c:ser>
        <c:dLbls>
          <c:showLegendKey val="0"/>
          <c:showVal val="0"/>
          <c:showCatName val="0"/>
          <c:showSerName val="0"/>
          <c:showPercent val="0"/>
          <c:showBubbleSize val="0"/>
        </c:dLbls>
        <c:smooth val="0"/>
        <c:axId val="1749917984"/>
        <c:axId val="1749919712"/>
      </c:lineChart>
      <c:catAx>
        <c:axId val="174991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749919712"/>
        <c:crosses val="autoZero"/>
        <c:auto val="1"/>
        <c:lblAlgn val="ctr"/>
        <c:lblOffset val="100"/>
        <c:tickLblSkip val="2"/>
        <c:noMultiLvlLbl val="0"/>
      </c:catAx>
      <c:valAx>
        <c:axId val="174991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74991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Oxygen" panose="02000503000000000000" pitchFamily="2" charset="77"/>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r>
              <a:rPr lang="en-US" sz="800">
                <a:solidFill>
                  <a:schemeClr val="tx1"/>
                </a:solidFill>
              </a:rPr>
              <a:t>ÉVOLUTION DES TAUX DIRECTEURS 2023 (%)</a:t>
            </a:r>
            <a:endParaRPr lang="fr-FR" sz="800">
              <a:solidFill>
                <a:schemeClr val="tx1"/>
              </a:solidFill>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lineChart>
        <c:grouping val="standard"/>
        <c:varyColors val="0"/>
        <c:ser>
          <c:idx val="0"/>
          <c:order val="0"/>
          <c:tx>
            <c:strRef>
              <c:f>Feuil1!$B$61</c:f>
              <c:strCache>
                <c:ptCount val="1"/>
                <c:pt idx="0">
                  <c:v>FED</c:v>
                </c:pt>
              </c:strCache>
            </c:strRef>
          </c:tx>
          <c:spPr>
            <a:ln w="28575" cap="rnd">
              <a:solidFill>
                <a:srgbClr val="002855"/>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DE8-E54C-BEB8-AE7BF69B1B3A}"/>
                </c:ext>
              </c:extLst>
            </c:dLbl>
            <c:dLbl>
              <c:idx val="2"/>
              <c:layout>
                <c:manualLayout>
                  <c:x val="-6.5855358039895642E-3"/>
                  <c:y val="2.961640344537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E8-E54C-BEB8-AE7BF69B1B3A}"/>
                </c:ext>
              </c:extLst>
            </c:dLbl>
            <c:dLbl>
              <c:idx val="3"/>
              <c:delete val="1"/>
              <c:extLst>
                <c:ext xmlns:c15="http://schemas.microsoft.com/office/drawing/2012/chart" uri="{CE6537A1-D6FC-4f65-9D91-7224C49458BB}"/>
                <c:ext xmlns:c16="http://schemas.microsoft.com/office/drawing/2014/chart" uri="{C3380CC4-5D6E-409C-BE32-E72D297353CC}">
                  <c16:uniqueId val="{00000002-1DE8-E54C-BEB8-AE7BF69B1B3A}"/>
                </c:ext>
              </c:extLst>
            </c:dLbl>
            <c:dLbl>
              <c:idx val="4"/>
              <c:delete val="1"/>
              <c:extLst>
                <c:ext xmlns:c15="http://schemas.microsoft.com/office/drawing/2012/chart" uri="{CE6537A1-D6FC-4f65-9D91-7224C49458BB}"/>
                <c:ext xmlns:c16="http://schemas.microsoft.com/office/drawing/2014/chart" uri="{C3380CC4-5D6E-409C-BE32-E72D297353CC}">
                  <c16:uniqueId val="{00000003-1DE8-E54C-BEB8-AE7BF69B1B3A}"/>
                </c:ext>
              </c:extLst>
            </c:dLbl>
            <c:dLbl>
              <c:idx val="6"/>
              <c:delete val="1"/>
              <c:extLst>
                <c:ext xmlns:c15="http://schemas.microsoft.com/office/drawing/2012/chart" uri="{CE6537A1-D6FC-4f65-9D91-7224C49458BB}"/>
                <c:ext xmlns:c16="http://schemas.microsoft.com/office/drawing/2014/chart" uri="{C3380CC4-5D6E-409C-BE32-E72D297353CC}">
                  <c16:uniqueId val="{00000004-1DE8-E54C-BEB8-AE7BF69B1B3A}"/>
                </c:ext>
              </c:extLst>
            </c:dLbl>
            <c:dLbl>
              <c:idx val="7"/>
              <c:layout>
                <c:manualLayout>
                  <c:x val="-4.7745134578924341E-2"/>
                  <c:y val="-3.9488537927166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8-E54C-BEB8-AE7BF69B1B3A}"/>
                </c:ext>
              </c:extLst>
            </c:dLbl>
            <c:dLbl>
              <c:idx val="8"/>
              <c:delete val="1"/>
              <c:extLst>
                <c:ext xmlns:c15="http://schemas.microsoft.com/office/drawing/2012/chart" uri="{CE6537A1-D6FC-4f65-9D91-7224C49458BB}"/>
                <c:ext xmlns:c16="http://schemas.microsoft.com/office/drawing/2014/chart" uri="{C3380CC4-5D6E-409C-BE32-E72D297353CC}">
                  <c16:uniqueId val="{00000006-1DE8-E54C-BEB8-AE7BF69B1B3A}"/>
                </c:ext>
              </c:extLst>
            </c:dLbl>
            <c:dLbl>
              <c:idx val="9"/>
              <c:layout>
                <c:manualLayout>
                  <c:x val="-5.103790248091912E-2"/>
                  <c:y val="-3.4552470686270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E8-E54C-BEB8-AE7BF69B1B3A}"/>
                </c:ext>
              </c:extLst>
            </c:dLbl>
            <c:dLbl>
              <c:idx val="11"/>
              <c:delete val="1"/>
              <c:extLst>
                <c:ext xmlns:c15="http://schemas.microsoft.com/office/drawing/2012/chart" uri="{CE6537A1-D6FC-4f65-9D91-7224C49458BB}"/>
                <c:ext xmlns:c16="http://schemas.microsoft.com/office/drawing/2014/chart" uri="{C3380CC4-5D6E-409C-BE32-E72D297353CC}">
                  <c16:uniqueId val="{00000008-1DE8-E54C-BEB8-AE7BF69B1B3A}"/>
                </c:ext>
              </c:extLst>
            </c:dLbl>
            <c:dLbl>
              <c:idx val="12"/>
              <c:layout>
                <c:manualLayout>
                  <c:x val="-3.292767901994776E-2"/>
                  <c:y val="-3.9488537927166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E8-E54C-BEB8-AE7BF69B1B3A}"/>
                </c:ext>
              </c:extLst>
            </c:dLbl>
            <c:dLbl>
              <c:idx val="13"/>
              <c:delete val="1"/>
              <c:extLst>
                <c:ext xmlns:c15="http://schemas.microsoft.com/office/drawing/2012/chart" uri="{CE6537A1-D6FC-4f65-9D91-7224C49458BB}"/>
                <c:ext xmlns:c16="http://schemas.microsoft.com/office/drawing/2014/chart" uri="{C3380CC4-5D6E-409C-BE32-E72D297353CC}">
                  <c16:uniqueId val="{0000000A-1DE8-E54C-BEB8-AE7BF69B1B3A}"/>
                </c:ext>
              </c:extLst>
            </c:dLbl>
            <c:dLbl>
              <c:idx val="14"/>
              <c:layout>
                <c:manualLayout>
                  <c:x val="-4.2805982725932286E-2"/>
                  <c:y val="-3.2084437065822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E8-E54C-BEB8-AE7BF69B1B3A}"/>
                </c:ext>
              </c:extLst>
            </c:dLbl>
            <c:dLbl>
              <c:idx val="15"/>
              <c:layout>
                <c:manualLayout>
                  <c:x val="0"/>
                  <c:y val="-3.2084437065822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E8-E54C-BEB8-AE7BF69B1B3A}"/>
                </c:ext>
              </c:extLst>
            </c:dLbl>
            <c:dLbl>
              <c:idx val="16"/>
              <c:delete val="1"/>
              <c:extLst>
                <c:ext xmlns:c15="http://schemas.microsoft.com/office/drawing/2012/chart" uri="{CE6537A1-D6FC-4f65-9D91-7224C49458BB}"/>
                <c:ext xmlns:c16="http://schemas.microsoft.com/office/drawing/2014/chart" uri="{C3380CC4-5D6E-409C-BE32-E72D297353CC}">
                  <c16:uniqueId val="{0000000D-1DE8-E54C-BEB8-AE7BF69B1B3A}"/>
                </c:ext>
              </c:extLst>
            </c:dLbl>
            <c:dLbl>
              <c:idx val="17"/>
              <c:delete val="1"/>
              <c:extLst>
                <c:ext xmlns:c15="http://schemas.microsoft.com/office/drawing/2012/chart" uri="{CE6537A1-D6FC-4f65-9D91-7224C49458BB}"/>
                <c:ext xmlns:c16="http://schemas.microsoft.com/office/drawing/2014/chart" uri="{C3380CC4-5D6E-409C-BE32-E72D297353CC}">
                  <c16:uniqueId val="{0000000E-1DE8-E54C-BEB8-AE7BF69B1B3A}"/>
                </c:ext>
              </c:extLst>
            </c:dLbl>
            <c:dLbl>
              <c:idx val="18"/>
              <c:delete val="1"/>
              <c:extLst>
                <c:ext xmlns:c15="http://schemas.microsoft.com/office/drawing/2012/chart" uri="{CE6537A1-D6FC-4f65-9D91-7224C49458BB}"/>
                <c:ext xmlns:c16="http://schemas.microsoft.com/office/drawing/2014/chart" uri="{C3380CC4-5D6E-409C-BE32-E72D297353CC}">
                  <c16:uniqueId val="{0000000F-1DE8-E54C-BEB8-AE7BF69B1B3A}"/>
                </c:ext>
              </c:extLst>
            </c:dLbl>
            <c:dLbl>
              <c:idx val="19"/>
              <c:delete val="1"/>
              <c:extLst>
                <c:ext xmlns:c15="http://schemas.microsoft.com/office/drawing/2012/chart" uri="{CE6537A1-D6FC-4f65-9D91-7224C49458BB}"/>
                <c:ext xmlns:c16="http://schemas.microsoft.com/office/drawing/2014/chart" uri="{C3380CC4-5D6E-409C-BE32-E72D297353CC}">
                  <c16:uniqueId val="{00000010-1DE8-E54C-BEB8-AE7BF69B1B3A}"/>
                </c:ext>
              </c:extLst>
            </c:dLbl>
            <c:dLbl>
              <c:idx val="20"/>
              <c:delete val="1"/>
              <c:extLst>
                <c:ext xmlns:c15="http://schemas.microsoft.com/office/drawing/2012/chart" uri="{CE6537A1-D6FC-4f65-9D91-7224C49458BB}"/>
                <c:ext xmlns:c16="http://schemas.microsoft.com/office/drawing/2014/chart" uri="{C3380CC4-5D6E-409C-BE32-E72D297353CC}">
                  <c16:uniqueId val="{00000011-1DE8-E54C-BEB8-AE7BF69B1B3A}"/>
                </c:ext>
              </c:extLst>
            </c:dLbl>
            <c:dLbl>
              <c:idx val="21"/>
              <c:delete val="1"/>
              <c:extLst>
                <c:ext xmlns:c15="http://schemas.microsoft.com/office/drawing/2012/chart" uri="{CE6537A1-D6FC-4f65-9D91-7224C49458BB}"/>
                <c:ext xmlns:c16="http://schemas.microsoft.com/office/drawing/2014/chart" uri="{C3380CC4-5D6E-409C-BE32-E72D297353CC}">
                  <c16:uniqueId val="{00000012-1DE8-E54C-BEB8-AE7BF69B1B3A}"/>
                </c:ext>
              </c:extLst>
            </c:dLbl>
            <c:dLbl>
              <c:idx val="22"/>
              <c:delete val="1"/>
              <c:extLst>
                <c:ext xmlns:c15="http://schemas.microsoft.com/office/drawing/2012/chart" uri="{CE6537A1-D6FC-4f65-9D91-7224C49458BB}"/>
                <c:ext xmlns:c16="http://schemas.microsoft.com/office/drawing/2014/chart" uri="{C3380CC4-5D6E-409C-BE32-E72D297353CC}">
                  <c16:uniqueId val="{00000013-1DE8-E54C-BEB8-AE7BF69B1B3A}"/>
                </c:ext>
              </c:extLst>
            </c:dLbl>
            <c:spPr>
              <a:solidFill>
                <a:srgbClr val="002855"/>
              </a:solidFill>
              <a:ln>
                <a:noFill/>
              </a:ln>
              <a:effectLst/>
            </c:spPr>
            <c:txPr>
              <a:bodyPr rot="0" spcFirstLastPara="1" vertOverflow="ellipsis" vert="horz" wrap="square" anchor="ctr" anchorCtr="1"/>
              <a:lstStyle/>
              <a:p>
                <a:pPr>
                  <a:defRPr sz="800" b="0" i="0" u="none" strike="noStrike" kern="1200" baseline="0">
                    <a:solidFill>
                      <a:schemeClr val="bg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Feuil1!$C$59:$Y$60</c:f>
              <c:strCache>
                <c:ptCount val="23"/>
                <c:pt idx="0">
                  <c:v>janv-22</c:v>
                </c:pt>
                <c:pt idx="1">
                  <c:v>févr-22</c:v>
                </c:pt>
                <c:pt idx="2">
                  <c:v>mars-22</c:v>
                </c:pt>
                <c:pt idx="3">
                  <c:v>avr-22</c:v>
                </c:pt>
                <c:pt idx="4">
                  <c:v>mai-22</c:v>
                </c:pt>
                <c:pt idx="5">
                  <c:v>juin-22</c:v>
                </c:pt>
                <c:pt idx="6">
                  <c:v>juil-22</c:v>
                </c:pt>
                <c:pt idx="7">
                  <c:v>août-22</c:v>
                </c:pt>
                <c:pt idx="8">
                  <c:v>sept-22</c:v>
                </c:pt>
                <c:pt idx="9">
                  <c:v>oct-22</c:v>
                </c:pt>
                <c:pt idx="10">
                  <c:v>nov-22</c:v>
                </c:pt>
                <c:pt idx="11">
                  <c:v>déc-22</c:v>
                </c:pt>
                <c:pt idx="12">
                  <c:v>janv-23</c:v>
                </c:pt>
                <c:pt idx="13">
                  <c:v>févr-23</c:v>
                </c:pt>
                <c:pt idx="14">
                  <c:v>mars-23</c:v>
                </c:pt>
                <c:pt idx="15">
                  <c:v>mai-23</c:v>
                </c:pt>
                <c:pt idx="16">
                  <c:v>juin-23</c:v>
                </c:pt>
                <c:pt idx="17">
                  <c:v>juil-23</c:v>
                </c:pt>
                <c:pt idx="18">
                  <c:v>août-23</c:v>
                </c:pt>
                <c:pt idx="19">
                  <c:v>sept-23</c:v>
                </c:pt>
                <c:pt idx="20">
                  <c:v>oct-23</c:v>
                </c:pt>
                <c:pt idx="21">
                  <c:v>nov-23</c:v>
                </c:pt>
                <c:pt idx="22">
                  <c:v>déc-23</c:v>
                </c:pt>
              </c:strCache>
            </c:strRef>
          </c:cat>
          <c:val>
            <c:numRef>
              <c:f>Feuil1!$C$61:$Y$61</c:f>
              <c:numCache>
                <c:formatCode>0.00</c:formatCode>
                <c:ptCount val="23"/>
                <c:pt idx="0">
                  <c:v>0.25</c:v>
                </c:pt>
                <c:pt idx="1">
                  <c:v>0.25</c:v>
                </c:pt>
                <c:pt idx="2">
                  <c:v>0.5</c:v>
                </c:pt>
                <c:pt idx="3">
                  <c:v>0.5</c:v>
                </c:pt>
                <c:pt idx="4">
                  <c:v>1</c:v>
                </c:pt>
                <c:pt idx="5">
                  <c:v>1.7500000000000002</c:v>
                </c:pt>
                <c:pt idx="6">
                  <c:v>2.5</c:v>
                </c:pt>
                <c:pt idx="7">
                  <c:v>2.5</c:v>
                </c:pt>
                <c:pt idx="8">
                  <c:v>3.25</c:v>
                </c:pt>
                <c:pt idx="9">
                  <c:v>3.25</c:v>
                </c:pt>
                <c:pt idx="10">
                  <c:v>4</c:v>
                </c:pt>
                <c:pt idx="11">
                  <c:v>4.5</c:v>
                </c:pt>
                <c:pt idx="12">
                  <c:v>4.5</c:v>
                </c:pt>
                <c:pt idx="13">
                  <c:v>4.75</c:v>
                </c:pt>
                <c:pt idx="14">
                  <c:v>5</c:v>
                </c:pt>
                <c:pt idx="15" formatCode="General">
                  <c:v>5.25</c:v>
                </c:pt>
                <c:pt idx="16" formatCode="General">
                  <c:v>5.25</c:v>
                </c:pt>
                <c:pt idx="17" formatCode="General">
                  <c:v>5.25</c:v>
                </c:pt>
                <c:pt idx="18" formatCode="General">
                  <c:v>5.25</c:v>
                </c:pt>
                <c:pt idx="19" formatCode="General">
                  <c:v>5.25</c:v>
                </c:pt>
                <c:pt idx="20" formatCode="General">
                  <c:v>5.25</c:v>
                </c:pt>
                <c:pt idx="21" formatCode="General">
                  <c:v>5.25</c:v>
                </c:pt>
                <c:pt idx="22" formatCode="General">
                  <c:v>5.25</c:v>
                </c:pt>
              </c:numCache>
            </c:numRef>
          </c:val>
          <c:smooth val="0"/>
          <c:extLst>
            <c:ext xmlns:c16="http://schemas.microsoft.com/office/drawing/2014/chart" uri="{C3380CC4-5D6E-409C-BE32-E72D297353CC}">
              <c16:uniqueId val="{00000014-1DE8-E54C-BEB8-AE7BF69B1B3A}"/>
            </c:ext>
          </c:extLst>
        </c:ser>
        <c:ser>
          <c:idx val="1"/>
          <c:order val="1"/>
          <c:tx>
            <c:strRef>
              <c:f>Feuil1!$B$62</c:f>
              <c:strCache>
                <c:ptCount val="1"/>
                <c:pt idx="0">
                  <c:v>BCE</c:v>
                </c:pt>
              </c:strCache>
            </c:strRef>
          </c:tx>
          <c:spPr>
            <a:ln w="28575" cap="rnd">
              <a:solidFill>
                <a:srgbClr val="004E9E"/>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1DE8-E54C-BEB8-AE7BF69B1B3A}"/>
                </c:ext>
              </c:extLst>
            </c:dLbl>
            <c:dLbl>
              <c:idx val="1"/>
              <c:delete val="1"/>
              <c:extLst>
                <c:ext xmlns:c15="http://schemas.microsoft.com/office/drawing/2012/chart" uri="{CE6537A1-D6FC-4f65-9D91-7224C49458BB}"/>
                <c:ext xmlns:c16="http://schemas.microsoft.com/office/drawing/2014/chart" uri="{C3380CC4-5D6E-409C-BE32-E72D297353CC}">
                  <c16:uniqueId val="{00000016-1DE8-E54C-BEB8-AE7BF69B1B3A}"/>
                </c:ext>
              </c:extLst>
            </c:dLbl>
            <c:dLbl>
              <c:idx val="2"/>
              <c:delete val="1"/>
              <c:extLst>
                <c:ext xmlns:c15="http://schemas.microsoft.com/office/drawing/2012/chart" uri="{CE6537A1-D6FC-4f65-9D91-7224C49458BB}"/>
                <c:ext xmlns:c16="http://schemas.microsoft.com/office/drawing/2014/chart" uri="{C3380CC4-5D6E-409C-BE32-E72D297353CC}">
                  <c16:uniqueId val="{00000017-1DE8-E54C-BEB8-AE7BF69B1B3A}"/>
                </c:ext>
              </c:extLst>
            </c:dLbl>
            <c:dLbl>
              <c:idx val="3"/>
              <c:delete val="1"/>
              <c:extLst>
                <c:ext xmlns:c15="http://schemas.microsoft.com/office/drawing/2012/chart" uri="{CE6537A1-D6FC-4f65-9D91-7224C49458BB}"/>
                <c:ext xmlns:c16="http://schemas.microsoft.com/office/drawing/2014/chart" uri="{C3380CC4-5D6E-409C-BE32-E72D297353CC}">
                  <c16:uniqueId val="{00000018-1DE8-E54C-BEB8-AE7BF69B1B3A}"/>
                </c:ext>
              </c:extLst>
            </c:dLbl>
            <c:dLbl>
              <c:idx val="4"/>
              <c:delete val="1"/>
              <c:extLst>
                <c:ext xmlns:c15="http://schemas.microsoft.com/office/drawing/2012/chart" uri="{CE6537A1-D6FC-4f65-9D91-7224C49458BB}"/>
                <c:ext xmlns:c16="http://schemas.microsoft.com/office/drawing/2014/chart" uri="{C3380CC4-5D6E-409C-BE32-E72D297353CC}">
                  <c16:uniqueId val="{00000019-1DE8-E54C-BEB8-AE7BF69B1B3A}"/>
                </c:ext>
              </c:extLst>
            </c:dLbl>
            <c:dLbl>
              <c:idx val="5"/>
              <c:delete val="1"/>
              <c:extLst>
                <c:ext xmlns:c15="http://schemas.microsoft.com/office/drawing/2012/chart" uri="{CE6537A1-D6FC-4f65-9D91-7224C49458BB}"/>
                <c:ext xmlns:c16="http://schemas.microsoft.com/office/drawing/2014/chart" uri="{C3380CC4-5D6E-409C-BE32-E72D297353CC}">
                  <c16:uniqueId val="{0000001A-1DE8-E54C-BEB8-AE7BF69B1B3A}"/>
                </c:ext>
              </c:extLst>
            </c:dLbl>
            <c:dLbl>
              <c:idx val="6"/>
              <c:delete val="1"/>
              <c:extLst>
                <c:ext xmlns:c15="http://schemas.microsoft.com/office/drawing/2012/chart" uri="{CE6537A1-D6FC-4f65-9D91-7224C49458BB}"/>
                <c:ext xmlns:c16="http://schemas.microsoft.com/office/drawing/2014/chart" uri="{C3380CC4-5D6E-409C-BE32-E72D297353CC}">
                  <c16:uniqueId val="{0000001B-1DE8-E54C-BEB8-AE7BF69B1B3A}"/>
                </c:ext>
              </c:extLst>
            </c:dLbl>
            <c:dLbl>
              <c:idx val="8"/>
              <c:delete val="1"/>
              <c:extLst>
                <c:ext xmlns:c15="http://schemas.microsoft.com/office/drawing/2012/chart" uri="{CE6537A1-D6FC-4f65-9D91-7224C49458BB}"/>
                <c:ext xmlns:c16="http://schemas.microsoft.com/office/drawing/2014/chart" uri="{C3380CC4-5D6E-409C-BE32-E72D297353CC}">
                  <c16:uniqueId val="{0000001C-1DE8-E54C-BEB8-AE7BF69B1B3A}"/>
                </c:ext>
              </c:extLst>
            </c:dLbl>
            <c:dLbl>
              <c:idx val="12"/>
              <c:delete val="1"/>
              <c:extLst>
                <c:ext xmlns:c15="http://schemas.microsoft.com/office/drawing/2012/chart" uri="{CE6537A1-D6FC-4f65-9D91-7224C49458BB}"/>
                <c:ext xmlns:c16="http://schemas.microsoft.com/office/drawing/2014/chart" uri="{C3380CC4-5D6E-409C-BE32-E72D297353CC}">
                  <c16:uniqueId val="{0000001D-1DE8-E54C-BEB8-AE7BF69B1B3A}"/>
                </c:ext>
              </c:extLst>
            </c:dLbl>
            <c:dLbl>
              <c:idx val="14"/>
              <c:delete val="1"/>
              <c:extLst>
                <c:ext xmlns:c15="http://schemas.microsoft.com/office/drawing/2012/chart" uri="{CE6537A1-D6FC-4f65-9D91-7224C49458BB}"/>
                <c:ext xmlns:c16="http://schemas.microsoft.com/office/drawing/2014/chart" uri="{C3380CC4-5D6E-409C-BE32-E72D297353CC}">
                  <c16:uniqueId val="{0000001E-1DE8-E54C-BEB8-AE7BF69B1B3A}"/>
                </c:ext>
              </c:extLst>
            </c:dLbl>
            <c:dLbl>
              <c:idx val="15"/>
              <c:delete val="1"/>
              <c:extLst>
                <c:ext xmlns:c15="http://schemas.microsoft.com/office/drawing/2012/chart" uri="{CE6537A1-D6FC-4f65-9D91-7224C49458BB}"/>
                <c:ext xmlns:c16="http://schemas.microsoft.com/office/drawing/2014/chart" uri="{C3380CC4-5D6E-409C-BE32-E72D297353CC}">
                  <c16:uniqueId val="{0000001F-1DE8-E54C-BEB8-AE7BF69B1B3A}"/>
                </c:ext>
              </c:extLst>
            </c:dLbl>
            <c:dLbl>
              <c:idx val="16"/>
              <c:layout>
                <c:manualLayout>
                  <c:x val="8.2319197549868342E-3"/>
                  <c:y val="3.2084437065822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DE8-E54C-BEB8-AE7BF69B1B3A}"/>
                </c:ext>
              </c:extLst>
            </c:dLbl>
            <c:dLbl>
              <c:idx val="17"/>
              <c:delete val="1"/>
              <c:extLst>
                <c:ext xmlns:c15="http://schemas.microsoft.com/office/drawing/2012/chart" uri="{CE6537A1-D6FC-4f65-9D91-7224C49458BB}"/>
                <c:ext xmlns:c16="http://schemas.microsoft.com/office/drawing/2014/chart" uri="{C3380CC4-5D6E-409C-BE32-E72D297353CC}">
                  <c16:uniqueId val="{00000021-1DE8-E54C-BEB8-AE7BF69B1B3A}"/>
                </c:ext>
              </c:extLst>
            </c:dLbl>
            <c:dLbl>
              <c:idx val="18"/>
              <c:delete val="1"/>
              <c:extLst>
                <c:ext xmlns:c15="http://schemas.microsoft.com/office/drawing/2012/chart" uri="{CE6537A1-D6FC-4f65-9D91-7224C49458BB}"/>
                <c:ext xmlns:c16="http://schemas.microsoft.com/office/drawing/2014/chart" uri="{C3380CC4-5D6E-409C-BE32-E72D297353CC}">
                  <c16:uniqueId val="{00000022-1DE8-E54C-BEB8-AE7BF69B1B3A}"/>
                </c:ext>
              </c:extLst>
            </c:dLbl>
            <c:dLbl>
              <c:idx val="19"/>
              <c:layout>
                <c:manualLayout>
                  <c:x val="-3.2927679019949031E-3"/>
                  <c:y val="2.714836982492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DE8-E54C-BEB8-AE7BF69B1B3A}"/>
                </c:ext>
              </c:extLst>
            </c:dLbl>
            <c:dLbl>
              <c:idx val="20"/>
              <c:delete val="1"/>
              <c:extLst>
                <c:ext xmlns:c15="http://schemas.microsoft.com/office/drawing/2012/chart" uri="{CE6537A1-D6FC-4f65-9D91-7224C49458BB}"/>
                <c:ext xmlns:c16="http://schemas.microsoft.com/office/drawing/2014/chart" uri="{C3380CC4-5D6E-409C-BE32-E72D297353CC}">
                  <c16:uniqueId val="{00000024-1DE8-E54C-BEB8-AE7BF69B1B3A}"/>
                </c:ext>
              </c:extLst>
            </c:dLbl>
            <c:dLbl>
              <c:idx val="21"/>
              <c:delete val="1"/>
              <c:extLst>
                <c:ext xmlns:c15="http://schemas.microsoft.com/office/drawing/2012/chart" uri="{CE6537A1-D6FC-4f65-9D91-7224C49458BB}"/>
                <c:ext xmlns:c16="http://schemas.microsoft.com/office/drawing/2014/chart" uri="{C3380CC4-5D6E-409C-BE32-E72D297353CC}">
                  <c16:uniqueId val="{00000025-1DE8-E54C-BEB8-AE7BF69B1B3A}"/>
                </c:ext>
              </c:extLst>
            </c:dLbl>
            <c:dLbl>
              <c:idx val="22"/>
              <c:delete val="1"/>
              <c:extLst>
                <c:ext xmlns:c15="http://schemas.microsoft.com/office/drawing/2012/chart" uri="{CE6537A1-D6FC-4f65-9D91-7224C49458BB}"/>
                <c:ext xmlns:c16="http://schemas.microsoft.com/office/drawing/2014/chart" uri="{C3380CC4-5D6E-409C-BE32-E72D297353CC}">
                  <c16:uniqueId val="{00000026-1DE8-E54C-BEB8-AE7BF69B1B3A}"/>
                </c:ext>
              </c:extLst>
            </c:dLbl>
            <c:spPr>
              <a:solidFill>
                <a:srgbClr val="004E9E"/>
              </a:solidFill>
              <a:ln>
                <a:noFill/>
              </a:ln>
              <a:effectLst/>
            </c:spPr>
            <c:txPr>
              <a:bodyPr rot="0" spcFirstLastPara="1" vertOverflow="ellipsis" vert="horz" wrap="square" anchor="ctr" anchorCtr="1"/>
              <a:lstStyle/>
              <a:p>
                <a:pPr>
                  <a:defRPr sz="800" b="0" i="0" u="none" strike="noStrike" kern="1200" baseline="0">
                    <a:solidFill>
                      <a:schemeClr val="bg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Feuil1!$C$59:$Y$60</c:f>
              <c:strCache>
                <c:ptCount val="23"/>
                <c:pt idx="0">
                  <c:v>janv-22</c:v>
                </c:pt>
                <c:pt idx="1">
                  <c:v>févr-22</c:v>
                </c:pt>
                <c:pt idx="2">
                  <c:v>mars-22</c:v>
                </c:pt>
                <c:pt idx="3">
                  <c:v>avr-22</c:v>
                </c:pt>
                <c:pt idx="4">
                  <c:v>mai-22</c:v>
                </c:pt>
                <c:pt idx="5">
                  <c:v>juin-22</c:v>
                </c:pt>
                <c:pt idx="6">
                  <c:v>juil-22</c:v>
                </c:pt>
                <c:pt idx="7">
                  <c:v>août-22</c:v>
                </c:pt>
                <c:pt idx="8">
                  <c:v>sept-22</c:v>
                </c:pt>
                <c:pt idx="9">
                  <c:v>oct-22</c:v>
                </c:pt>
                <c:pt idx="10">
                  <c:v>nov-22</c:v>
                </c:pt>
                <c:pt idx="11">
                  <c:v>déc-22</c:v>
                </c:pt>
                <c:pt idx="12">
                  <c:v>janv-23</c:v>
                </c:pt>
                <c:pt idx="13">
                  <c:v>févr-23</c:v>
                </c:pt>
                <c:pt idx="14">
                  <c:v>mars-23</c:v>
                </c:pt>
                <c:pt idx="15">
                  <c:v>mai-23</c:v>
                </c:pt>
                <c:pt idx="16">
                  <c:v>juin-23</c:v>
                </c:pt>
                <c:pt idx="17">
                  <c:v>juil-23</c:v>
                </c:pt>
                <c:pt idx="18">
                  <c:v>août-23</c:v>
                </c:pt>
                <c:pt idx="19">
                  <c:v>sept-23</c:v>
                </c:pt>
                <c:pt idx="20">
                  <c:v>oct-23</c:v>
                </c:pt>
                <c:pt idx="21">
                  <c:v>nov-23</c:v>
                </c:pt>
                <c:pt idx="22">
                  <c:v>déc-23</c:v>
                </c:pt>
              </c:strCache>
            </c:strRef>
          </c:cat>
          <c:val>
            <c:numRef>
              <c:f>Feuil1!$C$62:$Y$62</c:f>
              <c:numCache>
                <c:formatCode>0.00</c:formatCode>
                <c:ptCount val="23"/>
                <c:pt idx="0">
                  <c:v>0</c:v>
                </c:pt>
                <c:pt idx="1">
                  <c:v>0</c:v>
                </c:pt>
                <c:pt idx="2">
                  <c:v>0</c:v>
                </c:pt>
                <c:pt idx="3">
                  <c:v>0</c:v>
                </c:pt>
                <c:pt idx="4">
                  <c:v>0</c:v>
                </c:pt>
                <c:pt idx="5">
                  <c:v>0</c:v>
                </c:pt>
                <c:pt idx="6">
                  <c:v>0.5</c:v>
                </c:pt>
                <c:pt idx="7">
                  <c:v>0.5</c:v>
                </c:pt>
                <c:pt idx="8">
                  <c:v>1.25</c:v>
                </c:pt>
                <c:pt idx="9">
                  <c:v>1.25</c:v>
                </c:pt>
                <c:pt idx="10">
                  <c:v>2</c:v>
                </c:pt>
                <c:pt idx="11">
                  <c:v>2.5</c:v>
                </c:pt>
                <c:pt idx="12">
                  <c:v>2.5</c:v>
                </c:pt>
                <c:pt idx="13">
                  <c:v>3</c:v>
                </c:pt>
                <c:pt idx="14" formatCode="General">
                  <c:v>3.25</c:v>
                </c:pt>
                <c:pt idx="15" formatCode="General">
                  <c:v>3.75</c:v>
                </c:pt>
                <c:pt idx="16">
                  <c:v>4</c:v>
                </c:pt>
                <c:pt idx="17">
                  <c:v>4</c:v>
                </c:pt>
                <c:pt idx="18" formatCode="General">
                  <c:v>4.25</c:v>
                </c:pt>
                <c:pt idx="19" formatCode="General">
                  <c:v>4.5</c:v>
                </c:pt>
                <c:pt idx="20" formatCode="General">
                  <c:v>4.5</c:v>
                </c:pt>
                <c:pt idx="21" formatCode="General">
                  <c:v>4.5</c:v>
                </c:pt>
                <c:pt idx="22" formatCode="General">
                  <c:v>4.5</c:v>
                </c:pt>
              </c:numCache>
            </c:numRef>
          </c:val>
          <c:smooth val="0"/>
          <c:extLst>
            <c:ext xmlns:c16="http://schemas.microsoft.com/office/drawing/2014/chart" uri="{C3380CC4-5D6E-409C-BE32-E72D297353CC}">
              <c16:uniqueId val="{00000027-1DE8-E54C-BEB8-AE7BF69B1B3A}"/>
            </c:ext>
          </c:extLst>
        </c:ser>
        <c:ser>
          <c:idx val="2"/>
          <c:order val="2"/>
          <c:tx>
            <c:strRef>
              <c:f>Feuil1!$B$63</c:f>
              <c:strCache>
                <c:ptCount val="1"/>
                <c:pt idx="0">
                  <c:v>BoE</c:v>
                </c:pt>
              </c:strCache>
            </c:strRef>
          </c:tx>
          <c:spPr>
            <a:ln w="28575" cap="rnd">
              <a:solidFill>
                <a:schemeClr val="accent3"/>
              </a:solidFill>
              <a:round/>
            </a:ln>
            <a:effectLst/>
          </c:spPr>
          <c:marker>
            <c:symbol val="none"/>
          </c:marker>
          <c:dLbls>
            <c:dLbl>
              <c:idx val="0"/>
              <c:layout>
                <c:manualLayout>
                  <c:x val="-1.6463839509973911E-2"/>
                  <c:y val="-9.1317243956572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DE8-E54C-BEB8-AE7BF69B1B3A}"/>
                </c:ext>
              </c:extLst>
            </c:dLbl>
            <c:dLbl>
              <c:idx val="1"/>
              <c:layout>
                <c:manualLayout>
                  <c:x val="-8.2319197549869556E-3"/>
                  <c:y val="-7.8977075854333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DE8-E54C-BEB8-AE7BF69B1B3A}"/>
                </c:ext>
              </c:extLst>
            </c:dLbl>
            <c:dLbl>
              <c:idx val="2"/>
              <c:delete val="1"/>
              <c:extLst>
                <c:ext xmlns:c15="http://schemas.microsoft.com/office/drawing/2012/chart" uri="{CE6537A1-D6FC-4f65-9D91-7224C49458BB}"/>
                <c:ext xmlns:c16="http://schemas.microsoft.com/office/drawing/2014/chart" uri="{C3380CC4-5D6E-409C-BE32-E72D297353CC}">
                  <c16:uniqueId val="{0000002A-1DE8-E54C-BEB8-AE7BF69B1B3A}"/>
                </c:ext>
              </c:extLst>
            </c:dLbl>
            <c:dLbl>
              <c:idx val="3"/>
              <c:layout>
                <c:manualLayout>
                  <c:x val="1.3171071607979128E-2"/>
                  <c:y val="2.4680336204479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DE8-E54C-BEB8-AE7BF69B1B3A}"/>
                </c:ext>
              </c:extLst>
            </c:dLbl>
            <c:dLbl>
              <c:idx val="4"/>
              <c:delete val="1"/>
              <c:extLst>
                <c:ext xmlns:c15="http://schemas.microsoft.com/office/drawing/2012/chart" uri="{CE6537A1-D6FC-4f65-9D91-7224C49458BB}"/>
                <c:ext xmlns:c16="http://schemas.microsoft.com/office/drawing/2014/chart" uri="{C3380CC4-5D6E-409C-BE32-E72D297353CC}">
                  <c16:uniqueId val="{0000002C-1DE8-E54C-BEB8-AE7BF69B1B3A}"/>
                </c:ext>
              </c:extLst>
            </c:dLbl>
            <c:dLbl>
              <c:idx val="5"/>
              <c:delete val="1"/>
              <c:extLst>
                <c:ext xmlns:c15="http://schemas.microsoft.com/office/drawing/2012/chart" uri="{CE6537A1-D6FC-4f65-9D91-7224C49458BB}"/>
                <c:ext xmlns:c16="http://schemas.microsoft.com/office/drawing/2014/chart" uri="{C3380CC4-5D6E-409C-BE32-E72D297353CC}">
                  <c16:uniqueId val="{0000002D-1DE8-E54C-BEB8-AE7BF69B1B3A}"/>
                </c:ext>
              </c:extLst>
            </c:dLbl>
            <c:dLbl>
              <c:idx val="6"/>
              <c:layout>
                <c:manualLayout>
                  <c:x val="0"/>
                  <c:y val="2.221230258403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DE8-E54C-BEB8-AE7BF69B1B3A}"/>
                </c:ext>
              </c:extLst>
            </c:dLbl>
            <c:dLbl>
              <c:idx val="7"/>
              <c:delete val="1"/>
              <c:extLst>
                <c:ext xmlns:c15="http://schemas.microsoft.com/office/drawing/2012/chart" uri="{CE6537A1-D6FC-4f65-9D91-7224C49458BB}"/>
                <c:ext xmlns:c16="http://schemas.microsoft.com/office/drawing/2014/chart" uri="{C3380CC4-5D6E-409C-BE32-E72D297353CC}">
                  <c16:uniqueId val="{0000002F-1DE8-E54C-BEB8-AE7BF69B1B3A}"/>
                </c:ext>
              </c:extLst>
            </c:dLbl>
            <c:dLbl>
              <c:idx val="8"/>
              <c:layout>
                <c:manualLayout>
                  <c:x val="-1.6463839509974515E-3"/>
                  <c:y val="2.961640344537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DE8-E54C-BEB8-AE7BF69B1B3A}"/>
                </c:ext>
              </c:extLst>
            </c:dLbl>
            <c:dLbl>
              <c:idx val="9"/>
              <c:delete val="1"/>
              <c:extLst>
                <c:ext xmlns:c15="http://schemas.microsoft.com/office/drawing/2012/chart" uri="{CE6537A1-D6FC-4f65-9D91-7224C49458BB}"/>
                <c:ext xmlns:c16="http://schemas.microsoft.com/office/drawing/2014/chart" uri="{C3380CC4-5D6E-409C-BE32-E72D297353CC}">
                  <c16:uniqueId val="{00000031-1DE8-E54C-BEB8-AE7BF69B1B3A}"/>
                </c:ext>
              </c:extLst>
            </c:dLbl>
            <c:dLbl>
              <c:idx val="10"/>
              <c:delete val="1"/>
              <c:extLst>
                <c:ext xmlns:c15="http://schemas.microsoft.com/office/drawing/2012/chart" uri="{CE6537A1-D6FC-4f65-9D91-7224C49458BB}"/>
                <c:ext xmlns:c16="http://schemas.microsoft.com/office/drawing/2014/chart" uri="{C3380CC4-5D6E-409C-BE32-E72D297353CC}">
                  <c16:uniqueId val="{00000032-1DE8-E54C-BEB8-AE7BF69B1B3A}"/>
                </c:ext>
              </c:extLst>
            </c:dLbl>
            <c:dLbl>
              <c:idx val="11"/>
              <c:layout>
                <c:manualLayout>
                  <c:x val="-1.6463839509974515E-3"/>
                  <c:y val="3.2084437065822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DE8-E54C-BEB8-AE7BF69B1B3A}"/>
                </c:ext>
              </c:extLst>
            </c:dLbl>
            <c:dLbl>
              <c:idx val="12"/>
              <c:delete val="1"/>
              <c:extLst>
                <c:ext xmlns:c15="http://schemas.microsoft.com/office/drawing/2012/chart" uri="{CE6537A1-D6FC-4f65-9D91-7224C49458BB}"/>
                <c:ext xmlns:c16="http://schemas.microsoft.com/office/drawing/2014/chart" uri="{C3380CC4-5D6E-409C-BE32-E72D297353CC}">
                  <c16:uniqueId val="{00000034-1DE8-E54C-BEB8-AE7BF69B1B3A}"/>
                </c:ext>
              </c:extLst>
            </c:dLbl>
            <c:dLbl>
              <c:idx val="13"/>
              <c:delete val="1"/>
              <c:extLst>
                <c:ext xmlns:c15="http://schemas.microsoft.com/office/drawing/2012/chart" uri="{CE6537A1-D6FC-4f65-9D91-7224C49458BB}"/>
                <c:ext xmlns:c16="http://schemas.microsoft.com/office/drawing/2014/chart" uri="{C3380CC4-5D6E-409C-BE32-E72D297353CC}">
                  <c16:uniqueId val="{00000035-1DE8-E54C-BEB8-AE7BF69B1B3A}"/>
                </c:ext>
              </c:extLst>
            </c:dLbl>
            <c:dLbl>
              <c:idx val="16"/>
              <c:layout>
                <c:manualLayout>
                  <c:x val="4.9391518529920521E-3"/>
                  <c:y val="2.714836982492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DE8-E54C-BEB8-AE7BF69B1B3A}"/>
                </c:ext>
              </c:extLst>
            </c:dLbl>
            <c:dLbl>
              <c:idx val="17"/>
              <c:delete val="1"/>
              <c:extLst>
                <c:ext xmlns:c15="http://schemas.microsoft.com/office/drawing/2012/chart" uri="{CE6537A1-D6FC-4f65-9D91-7224C49458BB}"/>
                <c:ext xmlns:c16="http://schemas.microsoft.com/office/drawing/2014/chart" uri="{C3380CC4-5D6E-409C-BE32-E72D297353CC}">
                  <c16:uniqueId val="{00000037-1DE8-E54C-BEB8-AE7BF69B1B3A}"/>
                </c:ext>
              </c:extLst>
            </c:dLbl>
            <c:dLbl>
              <c:idx val="18"/>
              <c:layout>
                <c:manualLayout>
                  <c:x val="6.5855358039895642E-3"/>
                  <c:y val="4.1956571547614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1DE8-E54C-BEB8-AE7BF69B1B3A}"/>
                </c:ext>
              </c:extLst>
            </c:dLbl>
            <c:dLbl>
              <c:idx val="19"/>
              <c:delete val="1"/>
              <c:extLst>
                <c:ext xmlns:c15="http://schemas.microsoft.com/office/drawing/2012/chart" uri="{CE6537A1-D6FC-4f65-9D91-7224C49458BB}"/>
                <c:ext xmlns:c16="http://schemas.microsoft.com/office/drawing/2014/chart" uri="{C3380CC4-5D6E-409C-BE32-E72D297353CC}">
                  <c16:uniqueId val="{00000039-1DE8-E54C-BEB8-AE7BF69B1B3A}"/>
                </c:ext>
              </c:extLst>
            </c:dLbl>
            <c:dLbl>
              <c:idx val="20"/>
              <c:delete val="1"/>
              <c:extLst>
                <c:ext xmlns:c15="http://schemas.microsoft.com/office/drawing/2012/chart" uri="{CE6537A1-D6FC-4f65-9D91-7224C49458BB}"/>
                <c:ext xmlns:c16="http://schemas.microsoft.com/office/drawing/2014/chart" uri="{C3380CC4-5D6E-409C-BE32-E72D297353CC}">
                  <c16:uniqueId val="{0000003A-1DE8-E54C-BEB8-AE7BF69B1B3A}"/>
                </c:ext>
              </c:extLst>
            </c:dLbl>
            <c:dLbl>
              <c:idx val="21"/>
              <c:delete val="1"/>
              <c:extLst>
                <c:ext xmlns:c15="http://schemas.microsoft.com/office/drawing/2012/chart" uri="{CE6537A1-D6FC-4f65-9D91-7224C49458BB}"/>
                <c:ext xmlns:c16="http://schemas.microsoft.com/office/drawing/2014/chart" uri="{C3380CC4-5D6E-409C-BE32-E72D297353CC}">
                  <c16:uniqueId val="{0000003B-1DE8-E54C-BEB8-AE7BF69B1B3A}"/>
                </c:ext>
              </c:extLst>
            </c:dLbl>
            <c:dLbl>
              <c:idx val="22"/>
              <c:delete val="1"/>
              <c:extLst>
                <c:ext xmlns:c15="http://schemas.microsoft.com/office/drawing/2012/chart" uri="{CE6537A1-D6FC-4f65-9D91-7224C49458BB}"/>
                <c:ext xmlns:c16="http://schemas.microsoft.com/office/drawing/2014/chart" uri="{C3380CC4-5D6E-409C-BE32-E72D297353CC}">
                  <c16:uniqueId val="{0000003C-1DE8-E54C-BEB8-AE7BF69B1B3A}"/>
                </c:ext>
              </c:extLst>
            </c:dLbl>
            <c:spPr>
              <a:solidFill>
                <a:srgbClr val="A5A5A5"/>
              </a:solidFill>
              <a:ln>
                <a:noFill/>
              </a:ln>
              <a:effectLst/>
            </c:spPr>
            <c:txPr>
              <a:bodyPr rot="0" spcFirstLastPara="1" vertOverflow="ellipsis" vert="horz" wrap="square" anchor="ctr" anchorCtr="1"/>
              <a:lstStyle/>
              <a:p>
                <a:pPr>
                  <a:defRPr sz="800" b="0" i="0" u="none" strike="noStrike" kern="1200" baseline="0">
                    <a:solidFill>
                      <a:schemeClr val="bg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Feuil1!$C$59:$Y$60</c:f>
              <c:strCache>
                <c:ptCount val="23"/>
                <c:pt idx="0">
                  <c:v>janv-22</c:v>
                </c:pt>
                <c:pt idx="1">
                  <c:v>févr-22</c:v>
                </c:pt>
                <c:pt idx="2">
                  <c:v>mars-22</c:v>
                </c:pt>
                <c:pt idx="3">
                  <c:v>avr-22</c:v>
                </c:pt>
                <c:pt idx="4">
                  <c:v>mai-22</c:v>
                </c:pt>
                <c:pt idx="5">
                  <c:v>juin-22</c:v>
                </c:pt>
                <c:pt idx="6">
                  <c:v>juil-22</c:v>
                </c:pt>
                <c:pt idx="7">
                  <c:v>août-22</c:v>
                </c:pt>
                <c:pt idx="8">
                  <c:v>sept-22</c:v>
                </c:pt>
                <c:pt idx="9">
                  <c:v>oct-22</c:v>
                </c:pt>
                <c:pt idx="10">
                  <c:v>nov-22</c:v>
                </c:pt>
                <c:pt idx="11">
                  <c:v>déc-22</c:v>
                </c:pt>
                <c:pt idx="12">
                  <c:v>janv-23</c:v>
                </c:pt>
                <c:pt idx="13">
                  <c:v>févr-23</c:v>
                </c:pt>
                <c:pt idx="14">
                  <c:v>mars-23</c:v>
                </c:pt>
                <c:pt idx="15">
                  <c:v>mai-23</c:v>
                </c:pt>
                <c:pt idx="16">
                  <c:v>juin-23</c:v>
                </c:pt>
                <c:pt idx="17">
                  <c:v>juil-23</c:v>
                </c:pt>
                <c:pt idx="18">
                  <c:v>août-23</c:v>
                </c:pt>
                <c:pt idx="19">
                  <c:v>sept-23</c:v>
                </c:pt>
                <c:pt idx="20">
                  <c:v>oct-23</c:v>
                </c:pt>
                <c:pt idx="21">
                  <c:v>nov-23</c:v>
                </c:pt>
                <c:pt idx="22">
                  <c:v>déc-23</c:v>
                </c:pt>
              </c:strCache>
            </c:strRef>
          </c:cat>
          <c:val>
            <c:numRef>
              <c:f>Feuil1!$C$63:$Y$63</c:f>
              <c:numCache>
                <c:formatCode>0.00</c:formatCode>
                <c:ptCount val="23"/>
                <c:pt idx="0">
                  <c:v>0.25</c:v>
                </c:pt>
                <c:pt idx="1">
                  <c:v>0.5</c:v>
                </c:pt>
                <c:pt idx="2">
                  <c:v>0.75</c:v>
                </c:pt>
                <c:pt idx="3">
                  <c:v>0.75</c:v>
                </c:pt>
                <c:pt idx="4">
                  <c:v>1</c:v>
                </c:pt>
                <c:pt idx="5">
                  <c:v>1.25</c:v>
                </c:pt>
                <c:pt idx="6">
                  <c:v>1.25</c:v>
                </c:pt>
                <c:pt idx="7">
                  <c:v>1.7500000000000002</c:v>
                </c:pt>
                <c:pt idx="8">
                  <c:v>2.25</c:v>
                </c:pt>
                <c:pt idx="9">
                  <c:v>2.25</c:v>
                </c:pt>
                <c:pt idx="10">
                  <c:v>3</c:v>
                </c:pt>
                <c:pt idx="11">
                  <c:v>3.5000000000000004</c:v>
                </c:pt>
                <c:pt idx="12">
                  <c:v>3.5000000000000004</c:v>
                </c:pt>
                <c:pt idx="13">
                  <c:v>4</c:v>
                </c:pt>
                <c:pt idx="14" formatCode="General">
                  <c:v>4.25</c:v>
                </c:pt>
                <c:pt idx="15" formatCode="General">
                  <c:v>4.5</c:v>
                </c:pt>
                <c:pt idx="16">
                  <c:v>5</c:v>
                </c:pt>
                <c:pt idx="17">
                  <c:v>5</c:v>
                </c:pt>
                <c:pt idx="18" formatCode="General">
                  <c:v>5.25</c:v>
                </c:pt>
                <c:pt idx="19" formatCode="General">
                  <c:v>5.25</c:v>
                </c:pt>
                <c:pt idx="20" formatCode="General">
                  <c:v>5.25</c:v>
                </c:pt>
                <c:pt idx="21" formatCode="General">
                  <c:v>5.25</c:v>
                </c:pt>
                <c:pt idx="22" formatCode="General">
                  <c:v>5.25</c:v>
                </c:pt>
              </c:numCache>
            </c:numRef>
          </c:val>
          <c:smooth val="0"/>
          <c:extLst>
            <c:ext xmlns:c16="http://schemas.microsoft.com/office/drawing/2014/chart" uri="{C3380CC4-5D6E-409C-BE32-E72D297353CC}">
              <c16:uniqueId val="{0000003D-1DE8-E54C-BEB8-AE7BF69B1B3A}"/>
            </c:ext>
          </c:extLst>
        </c:ser>
        <c:ser>
          <c:idx val="3"/>
          <c:order val="3"/>
          <c:tx>
            <c:strRef>
              <c:f>Feuil1!$B$64</c:f>
              <c:strCache>
                <c:ptCount val="1"/>
                <c:pt idx="0">
                  <c:v>BoJ</c:v>
                </c:pt>
              </c:strCache>
            </c:strRef>
          </c:tx>
          <c:spPr>
            <a:ln w="28575" cap="rnd">
              <a:solidFill>
                <a:srgbClr val="77A1CB"/>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E-1DE8-E54C-BEB8-AE7BF69B1B3A}"/>
                </c:ext>
              </c:extLst>
            </c:dLbl>
            <c:dLbl>
              <c:idx val="1"/>
              <c:delete val="1"/>
              <c:extLst>
                <c:ext xmlns:c15="http://schemas.microsoft.com/office/drawing/2012/chart" uri="{CE6537A1-D6FC-4f65-9D91-7224C49458BB}"/>
                <c:ext xmlns:c16="http://schemas.microsoft.com/office/drawing/2014/chart" uri="{C3380CC4-5D6E-409C-BE32-E72D297353CC}">
                  <c16:uniqueId val="{0000003F-1DE8-E54C-BEB8-AE7BF69B1B3A}"/>
                </c:ext>
              </c:extLst>
            </c:dLbl>
            <c:dLbl>
              <c:idx val="2"/>
              <c:delete val="1"/>
              <c:extLst>
                <c:ext xmlns:c15="http://schemas.microsoft.com/office/drawing/2012/chart" uri="{CE6537A1-D6FC-4f65-9D91-7224C49458BB}"/>
                <c:ext xmlns:c16="http://schemas.microsoft.com/office/drawing/2014/chart" uri="{C3380CC4-5D6E-409C-BE32-E72D297353CC}">
                  <c16:uniqueId val="{00000040-1DE8-E54C-BEB8-AE7BF69B1B3A}"/>
                </c:ext>
              </c:extLst>
            </c:dLbl>
            <c:dLbl>
              <c:idx val="3"/>
              <c:delete val="1"/>
              <c:extLst>
                <c:ext xmlns:c15="http://schemas.microsoft.com/office/drawing/2012/chart" uri="{CE6537A1-D6FC-4f65-9D91-7224C49458BB}"/>
                <c:ext xmlns:c16="http://schemas.microsoft.com/office/drawing/2014/chart" uri="{C3380CC4-5D6E-409C-BE32-E72D297353CC}">
                  <c16:uniqueId val="{00000041-1DE8-E54C-BEB8-AE7BF69B1B3A}"/>
                </c:ext>
              </c:extLst>
            </c:dLbl>
            <c:dLbl>
              <c:idx val="4"/>
              <c:delete val="1"/>
              <c:extLst>
                <c:ext xmlns:c15="http://schemas.microsoft.com/office/drawing/2012/chart" uri="{CE6537A1-D6FC-4f65-9D91-7224C49458BB}"/>
                <c:ext xmlns:c16="http://schemas.microsoft.com/office/drawing/2014/chart" uri="{C3380CC4-5D6E-409C-BE32-E72D297353CC}">
                  <c16:uniqueId val="{00000042-1DE8-E54C-BEB8-AE7BF69B1B3A}"/>
                </c:ext>
              </c:extLst>
            </c:dLbl>
            <c:dLbl>
              <c:idx val="5"/>
              <c:delete val="1"/>
              <c:extLst>
                <c:ext xmlns:c15="http://schemas.microsoft.com/office/drawing/2012/chart" uri="{CE6537A1-D6FC-4f65-9D91-7224C49458BB}"/>
                <c:ext xmlns:c16="http://schemas.microsoft.com/office/drawing/2014/chart" uri="{C3380CC4-5D6E-409C-BE32-E72D297353CC}">
                  <c16:uniqueId val="{00000043-1DE8-E54C-BEB8-AE7BF69B1B3A}"/>
                </c:ext>
              </c:extLst>
            </c:dLbl>
            <c:dLbl>
              <c:idx val="6"/>
              <c:delete val="1"/>
              <c:extLst>
                <c:ext xmlns:c15="http://schemas.microsoft.com/office/drawing/2012/chart" uri="{CE6537A1-D6FC-4f65-9D91-7224C49458BB}"/>
                <c:ext xmlns:c16="http://schemas.microsoft.com/office/drawing/2014/chart" uri="{C3380CC4-5D6E-409C-BE32-E72D297353CC}">
                  <c16:uniqueId val="{00000044-1DE8-E54C-BEB8-AE7BF69B1B3A}"/>
                </c:ext>
              </c:extLst>
            </c:dLbl>
            <c:dLbl>
              <c:idx val="7"/>
              <c:delete val="1"/>
              <c:extLst>
                <c:ext xmlns:c15="http://schemas.microsoft.com/office/drawing/2012/chart" uri="{CE6537A1-D6FC-4f65-9D91-7224C49458BB}"/>
                <c:ext xmlns:c16="http://schemas.microsoft.com/office/drawing/2014/chart" uri="{C3380CC4-5D6E-409C-BE32-E72D297353CC}">
                  <c16:uniqueId val="{00000045-1DE8-E54C-BEB8-AE7BF69B1B3A}"/>
                </c:ext>
              </c:extLst>
            </c:dLbl>
            <c:dLbl>
              <c:idx val="8"/>
              <c:delete val="1"/>
              <c:extLst>
                <c:ext xmlns:c15="http://schemas.microsoft.com/office/drawing/2012/chart" uri="{CE6537A1-D6FC-4f65-9D91-7224C49458BB}"/>
                <c:ext xmlns:c16="http://schemas.microsoft.com/office/drawing/2014/chart" uri="{C3380CC4-5D6E-409C-BE32-E72D297353CC}">
                  <c16:uniqueId val="{00000046-1DE8-E54C-BEB8-AE7BF69B1B3A}"/>
                </c:ext>
              </c:extLst>
            </c:dLbl>
            <c:dLbl>
              <c:idx val="9"/>
              <c:delete val="1"/>
              <c:extLst>
                <c:ext xmlns:c15="http://schemas.microsoft.com/office/drawing/2012/chart" uri="{CE6537A1-D6FC-4f65-9D91-7224C49458BB}"/>
                <c:ext xmlns:c16="http://schemas.microsoft.com/office/drawing/2014/chart" uri="{C3380CC4-5D6E-409C-BE32-E72D297353CC}">
                  <c16:uniqueId val="{00000047-1DE8-E54C-BEB8-AE7BF69B1B3A}"/>
                </c:ext>
              </c:extLst>
            </c:dLbl>
            <c:dLbl>
              <c:idx val="10"/>
              <c:delete val="1"/>
              <c:extLst>
                <c:ext xmlns:c15="http://schemas.microsoft.com/office/drawing/2012/chart" uri="{CE6537A1-D6FC-4f65-9D91-7224C49458BB}"/>
                <c:ext xmlns:c16="http://schemas.microsoft.com/office/drawing/2014/chart" uri="{C3380CC4-5D6E-409C-BE32-E72D297353CC}">
                  <c16:uniqueId val="{00000048-1DE8-E54C-BEB8-AE7BF69B1B3A}"/>
                </c:ext>
              </c:extLst>
            </c:dLbl>
            <c:dLbl>
              <c:idx val="11"/>
              <c:delete val="1"/>
              <c:extLst>
                <c:ext xmlns:c15="http://schemas.microsoft.com/office/drawing/2012/chart" uri="{CE6537A1-D6FC-4f65-9D91-7224C49458BB}"/>
                <c:ext xmlns:c16="http://schemas.microsoft.com/office/drawing/2014/chart" uri="{C3380CC4-5D6E-409C-BE32-E72D297353CC}">
                  <c16:uniqueId val="{00000049-1DE8-E54C-BEB8-AE7BF69B1B3A}"/>
                </c:ext>
              </c:extLst>
            </c:dLbl>
            <c:dLbl>
              <c:idx val="12"/>
              <c:delete val="1"/>
              <c:extLst>
                <c:ext xmlns:c15="http://schemas.microsoft.com/office/drawing/2012/chart" uri="{CE6537A1-D6FC-4f65-9D91-7224C49458BB}"/>
                <c:ext xmlns:c16="http://schemas.microsoft.com/office/drawing/2014/chart" uri="{C3380CC4-5D6E-409C-BE32-E72D297353CC}">
                  <c16:uniqueId val="{0000004A-1DE8-E54C-BEB8-AE7BF69B1B3A}"/>
                </c:ext>
              </c:extLst>
            </c:dLbl>
            <c:dLbl>
              <c:idx val="13"/>
              <c:delete val="1"/>
              <c:extLst>
                <c:ext xmlns:c15="http://schemas.microsoft.com/office/drawing/2012/chart" uri="{CE6537A1-D6FC-4f65-9D91-7224C49458BB}"/>
                <c:ext xmlns:c16="http://schemas.microsoft.com/office/drawing/2014/chart" uri="{C3380CC4-5D6E-409C-BE32-E72D297353CC}">
                  <c16:uniqueId val="{0000004B-1DE8-E54C-BEB8-AE7BF69B1B3A}"/>
                </c:ext>
              </c:extLst>
            </c:dLbl>
            <c:dLbl>
              <c:idx val="14"/>
              <c:delete val="1"/>
              <c:extLst>
                <c:ext xmlns:c15="http://schemas.microsoft.com/office/drawing/2012/chart" uri="{CE6537A1-D6FC-4f65-9D91-7224C49458BB}"/>
                <c:ext xmlns:c16="http://schemas.microsoft.com/office/drawing/2014/chart" uri="{C3380CC4-5D6E-409C-BE32-E72D297353CC}">
                  <c16:uniqueId val="{0000004C-1DE8-E54C-BEB8-AE7BF69B1B3A}"/>
                </c:ext>
              </c:extLst>
            </c:dLbl>
            <c:dLbl>
              <c:idx val="15"/>
              <c:delete val="1"/>
              <c:extLst>
                <c:ext xmlns:c15="http://schemas.microsoft.com/office/drawing/2012/chart" uri="{CE6537A1-D6FC-4f65-9D91-7224C49458BB}"/>
                <c:ext xmlns:c16="http://schemas.microsoft.com/office/drawing/2014/chart" uri="{C3380CC4-5D6E-409C-BE32-E72D297353CC}">
                  <c16:uniqueId val="{0000004D-1DE8-E54C-BEB8-AE7BF69B1B3A}"/>
                </c:ext>
              </c:extLst>
            </c:dLbl>
            <c:dLbl>
              <c:idx val="16"/>
              <c:delete val="1"/>
              <c:extLst>
                <c:ext xmlns:c15="http://schemas.microsoft.com/office/drawing/2012/chart" uri="{CE6537A1-D6FC-4f65-9D91-7224C49458BB}"/>
                <c:ext xmlns:c16="http://schemas.microsoft.com/office/drawing/2014/chart" uri="{C3380CC4-5D6E-409C-BE32-E72D297353CC}">
                  <c16:uniqueId val="{0000004E-1DE8-E54C-BEB8-AE7BF69B1B3A}"/>
                </c:ext>
              </c:extLst>
            </c:dLbl>
            <c:dLbl>
              <c:idx val="17"/>
              <c:delete val="1"/>
              <c:extLst>
                <c:ext xmlns:c15="http://schemas.microsoft.com/office/drawing/2012/chart" uri="{CE6537A1-D6FC-4f65-9D91-7224C49458BB}"/>
                <c:ext xmlns:c16="http://schemas.microsoft.com/office/drawing/2014/chart" uri="{C3380CC4-5D6E-409C-BE32-E72D297353CC}">
                  <c16:uniqueId val="{0000004F-1DE8-E54C-BEB8-AE7BF69B1B3A}"/>
                </c:ext>
              </c:extLst>
            </c:dLbl>
            <c:dLbl>
              <c:idx val="18"/>
              <c:delete val="1"/>
              <c:extLst>
                <c:ext xmlns:c15="http://schemas.microsoft.com/office/drawing/2012/chart" uri="{CE6537A1-D6FC-4f65-9D91-7224C49458BB}"/>
                <c:ext xmlns:c16="http://schemas.microsoft.com/office/drawing/2014/chart" uri="{C3380CC4-5D6E-409C-BE32-E72D297353CC}">
                  <c16:uniqueId val="{00000050-1DE8-E54C-BEB8-AE7BF69B1B3A}"/>
                </c:ext>
              </c:extLst>
            </c:dLbl>
            <c:dLbl>
              <c:idx val="19"/>
              <c:delete val="1"/>
              <c:extLst>
                <c:ext xmlns:c15="http://schemas.microsoft.com/office/drawing/2012/chart" uri="{CE6537A1-D6FC-4f65-9D91-7224C49458BB}"/>
                <c:ext xmlns:c16="http://schemas.microsoft.com/office/drawing/2014/chart" uri="{C3380CC4-5D6E-409C-BE32-E72D297353CC}">
                  <c16:uniqueId val="{00000051-1DE8-E54C-BEB8-AE7BF69B1B3A}"/>
                </c:ext>
              </c:extLst>
            </c:dLbl>
            <c:dLbl>
              <c:idx val="20"/>
              <c:delete val="1"/>
              <c:extLst>
                <c:ext xmlns:c15="http://schemas.microsoft.com/office/drawing/2012/chart" uri="{CE6537A1-D6FC-4f65-9D91-7224C49458BB}"/>
                <c:ext xmlns:c16="http://schemas.microsoft.com/office/drawing/2014/chart" uri="{C3380CC4-5D6E-409C-BE32-E72D297353CC}">
                  <c16:uniqueId val="{00000052-1DE8-E54C-BEB8-AE7BF69B1B3A}"/>
                </c:ext>
              </c:extLst>
            </c:dLbl>
            <c:dLbl>
              <c:idx val="21"/>
              <c:delete val="1"/>
              <c:extLst>
                <c:ext xmlns:c15="http://schemas.microsoft.com/office/drawing/2012/chart" uri="{CE6537A1-D6FC-4f65-9D91-7224C49458BB}"/>
                <c:ext xmlns:c16="http://schemas.microsoft.com/office/drawing/2014/chart" uri="{C3380CC4-5D6E-409C-BE32-E72D297353CC}">
                  <c16:uniqueId val="{00000053-1DE8-E54C-BEB8-AE7BF69B1B3A}"/>
                </c:ext>
              </c:extLst>
            </c:dLbl>
            <c:dLbl>
              <c:idx val="22"/>
              <c:layout>
                <c:manualLayout>
                  <c:x val="-1.317107160797925E-2"/>
                  <c:y val="-2.9616403445375025E-2"/>
                </c:manualLayout>
              </c:layout>
              <c:spPr>
                <a:solidFill>
                  <a:srgbClr val="77A1CB"/>
                </a:solid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1DE8-E54C-BEB8-AE7BF69B1B3A}"/>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Feuil1!$C$59:$Y$60</c:f>
              <c:strCache>
                <c:ptCount val="23"/>
                <c:pt idx="0">
                  <c:v>janv-22</c:v>
                </c:pt>
                <c:pt idx="1">
                  <c:v>févr-22</c:v>
                </c:pt>
                <c:pt idx="2">
                  <c:v>mars-22</c:v>
                </c:pt>
                <c:pt idx="3">
                  <c:v>avr-22</c:v>
                </c:pt>
                <c:pt idx="4">
                  <c:v>mai-22</c:v>
                </c:pt>
                <c:pt idx="5">
                  <c:v>juin-22</c:v>
                </c:pt>
                <c:pt idx="6">
                  <c:v>juil-22</c:v>
                </c:pt>
                <c:pt idx="7">
                  <c:v>août-22</c:v>
                </c:pt>
                <c:pt idx="8">
                  <c:v>sept-22</c:v>
                </c:pt>
                <c:pt idx="9">
                  <c:v>oct-22</c:v>
                </c:pt>
                <c:pt idx="10">
                  <c:v>nov-22</c:v>
                </c:pt>
                <c:pt idx="11">
                  <c:v>déc-22</c:v>
                </c:pt>
                <c:pt idx="12">
                  <c:v>janv-23</c:v>
                </c:pt>
                <c:pt idx="13">
                  <c:v>févr-23</c:v>
                </c:pt>
                <c:pt idx="14">
                  <c:v>mars-23</c:v>
                </c:pt>
                <c:pt idx="15">
                  <c:v>mai-23</c:v>
                </c:pt>
                <c:pt idx="16">
                  <c:v>juin-23</c:v>
                </c:pt>
                <c:pt idx="17">
                  <c:v>juil-23</c:v>
                </c:pt>
                <c:pt idx="18">
                  <c:v>août-23</c:v>
                </c:pt>
                <c:pt idx="19">
                  <c:v>sept-23</c:v>
                </c:pt>
                <c:pt idx="20">
                  <c:v>oct-23</c:v>
                </c:pt>
                <c:pt idx="21">
                  <c:v>nov-23</c:v>
                </c:pt>
                <c:pt idx="22">
                  <c:v>déc-23</c:v>
                </c:pt>
              </c:strCache>
            </c:strRef>
          </c:cat>
          <c:val>
            <c:numRef>
              <c:f>Feuil1!$C$64:$Y$64</c:f>
              <c:numCache>
                <c:formatCode>0.00</c:formatCode>
                <c:ptCount val="23"/>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numCache>
            </c:numRef>
          </c:val>
          <c:smooth val="0"/>
          <c:extLst>
            <c:ext xmlns:c16="http://schemas.microsoft.com/office/drawing/2014/chart" uri="{C3380CC4-5D6E-409C-BE32-E72D297353CC}">
              <c16:uniqueId val="{00000055-1DE8-E54C-BEB8-AE7BF69B1B3A}"/>
            </c:ext>
          </c:extLst>
        </c:ser>
        <c:dLbls>
          <c:showLegendKey val="0"/>
          <c:showVal val="0"/>
          <c:showCatName val="0"/>
          <c:showSerName val="0"/>
          <c:showPercent val="0"/>
          <c:showBubbleSize val="0"/>
        </c:dLbls>
        <c:smooth val="0"/>
        <c:axId val="1611378528"/>
        <c:axId val="1611482592"/>
      </c:lineChart>
      <c:catAx>
        <c:axId val="1611378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crossAx val="1611482592"/>
        <c:crosses val="autoZero"/>
        <c:auto val="1"/>
        <c:lblAlgn val="ctr"/>
        <c:lblOffset val="100"/>
        <c:noMultiLvlLbl val="1"/>
      </c:catAx>
      <c:valAx>
        <c:axId val="1611482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crossAx val="161137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Oxygen" panose="02000503000000000000" pitchFamily="2" charset="77"/>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800" b="0" i="0" u="none" strike="noStrike" kern="1200" spc="0" baseline="0">
                <a:solidFill>
                  <a:schemeClr val="tx1"/>
                </a:solidFill>
                <a:latin typeface="Oxygen" panose="02000503000000000000" pitchFamily="2" charset="77"/>
                <a:ea typeface="+mn-ea"/>
                <a:cs typeface="+mn-cs"/>
              </a:defRPr>
            </a:pPr>
            <a:r>
              <a:rPr lang="fr-FR" sz="800"/>
              <a:t>EVOLUTION DES VOLUMES INVESTIS EN IMMOBILIER D'ENTREPRISE (MDS €)</a:t>
            </a:r>
          </a:p>
        </c:rich>
      </c:tx>
      <c:overlay val="0"/>
      <c:spPr>
        <a:noFill/>
        <a:ln>
          <a:noFill/>
        </a:ln>
        <a:effectLst/>
      </c:spPr>
      <c:txPr>
        <a:bodyPr rot="0" spcFirstLastPara="1" vertOverflow="ellipsis" vert="horz" wrap="square" anchor="ctr" anchorCtr="1"/>
        <a:lstStyle/>
        <a:p>
          <a:pPr algn="ctr" rtl="0">
            <a:defRPr sz="800" b="0" i="0" u="none" strike="noStrike" kern="1200" spc="0" baseline="0">
              <a:solidFill>
                <a:schemeClr val="tx1"/>
              </a:solidFill>
              <a:latin typeface="Oxygen" panose="02000503000000000000" pitchFamily="2" charset="77"/>
              <a:ea typeface="+mn-ea"/>
              <a:cs typeface="+mn-cs"/>
            </a:defRPr>
          </a:pPr>
          <a:endParaRPr lang="fr-FR"/>
        </a:p>
      </c:txPr>
    </c:title>
    <c:autoTitleDeleted val="0"/>
    <c:plotArea>
      <c:layout/>
      <c:barChart>
        <c:barDir val="col"/>
        <c:grouping val="clustered"/>
        <c:varyColors val="0"/>
        <c:ser>
          <c:idx val="0"/>
          <c:order val="0"/>
          <c:tx>
            <c:strRef>
              <c:f>'Graphiques 2023'!$C$9</c:f>
              <c:strCache>
                <c:ptCount val="1"/>
                <c:pt idx="0">
                  <c:v>Immobilier Industriel</c:v>
                </c:pt>
              </c:strCache>
            </c:strRef>
          </c:tx>
          <c:spPr>
            <a:solidFill>
              <a:srgbClr val="354068"/>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2023'!$L$7:$V$7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'Graphiques 2023'!$L$9:$V$9</c:f>
              <c:numCache>
                <c:formatCode>0.0</c:formatCode>
                <c:ptCount val="11"/>
                <c:pt idx="0">
                  <c:v>3.5</c:v>
                </c:pt>
                <c:pt idx="1">
                  <c:v>6.5630979099999998</c:v>
                </c:pt>
                <c:pt idx="2">
                  <c:v>5.6</c:v>
                </c:pt>
                <c:pt idx="3">
                  <c:v>4.9000000000000004</c:v>
                </c:pt>
                <c:pt idx="4">
                  <c:v>4.0999999999999996</c:v>
                </c:pt>
                <c:pt idx="5">
                  <c:v>4.4000000000000004</c:v>
                </c:pt>
                <c:pt idx="6">
                  <c:v>6.1</c:v>
                </c:pt>
                <c:pt idx="7">
                  <c:v>4.4000000000000004</c:v>
                </c:pt>
                <c:pt idx="8">
                  <c:v>3.1080611070000002</c:v>
                </c:pt>
                <c:pt idx="9">
                  <c:v>5.6</c:v>
                </c:pt>
                <c:pt idx="10">
                  <c:v>2.9</c:v>
                </c:pt>
              </c:numCache>
            </c:numRef>
          </c:val>
          <c:extLst>
            <c:ext xmlns:c16="http://schemas.microsoft.com/office/drawing/2014/chart" uri="{C3380CC4-5D6E-409C-BE32-E72D297353CC}">
              <c16:uniqueId val="{00000000-43FB-CF40-B626-6A7D53734F31}"/>
            </c:ext>
          </c:extLst>
        </c:ser>
        <c:ser>
          <c:idx val="1"/>
          <c:order val="1"/>
          <c:tx>
            <c:strRef>
              <c:f>'Graphiques 2023'!$C$8</c:f>
              <c:strCache>
                <c:ptCount val="1"/>
                <c:pt idx="0">
                  <c:v>Immobilier d'entreprise</c:v>
                </c:pt>
              </c:strCache>
            </c:strRef>
          </c:tx>
          <c:spPr>
            <a:solidFill>
              <a:srgbClr val="6A9DCF"/>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'Graphiques 2023'!$L$7:$V$7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'Graphiques 2023'!$L$8:$V$8</c:f>
              <c:numCache>
                <c:formatCode>0.0</c:formatCode>
                <c:ptCount val="11"/>
                <c:pt idx="0">
                  <c:v>15.5</c:v>
                </c:pt>
                <c:pt idx="1">
                  <c:v>23</c:v>
                </c:pt>
                <c:pt idx="2">
                  <c:v>28.5</c:v>
                </c:pt>
                <c:pt idx="3">
                  <c:v>28</c:v>
                </c:pt>
                <c:pt idx="4">
                  <c:v>27</c:v>
                </c:pt>
                <c:pt idx="5">
                  <c:v>30.5</c:v>
                </c:pt>
                <c:pt idx="6">
                  <c:v>36.5</c:v>
                </c:pt>
                <c:pt idx="7">
                  <c:v>27</c:v>
                </c:pt>
                <c:pt idx="8">
                  <c:v>25.2</c:v>
                </c:pt>
                <c:pt idx="9">
                  <c:v>25.6</c:v>
                </c:pt>
                <c:pt idx="10">
                  <c:v>12.4</c:v>
                </c:pt>
              </c:numCache>
            </c:numRef>
          </c:val>
          <c:extLst>
            <c:ext xmlns:c16="http://schemas.microsoft.com/office/drawing/2014/chart" uri="{C3380CC4-5D6E-409C-BE32-E72D297353CC}">
              <c16:uniqueId val="{00000001-43FB-CF40-B626-6A7D53734F31}"/>
            </c:ext>
          </c:extLst>
        </c:ser>
        <c:dLbls>
          <c:showLegendKey val="0"/>
          <c:showVal val="0"/>
          <c:showCatName val="0"/>
          <c:showSerName val="0"/>
          <c:showPercent val="0"/>
          <c:showBubbleSize val="0"/>
        </c:dLbls>
        <c:gapWidth val="130"/>
        <c:axId val="1012572736"/>
        <c:axId val="1012574368"/>
      </c:barChart>
      <c:catAx>
        <c:axId val="101257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012574368"/>
        <c:crosses val="autoZero"/>
        <c:auto val="1"/>
        <c:lblAlgn val="ctr"/>
        <c:lblOffset val="100"/>
        <c:noMultiLvlLbl val="0"/>
      </c:catAx>
      <c:valAx>
        <c:axId val="1012574368"/>
        <c:scaling>
          <c:orientation val="minMax"/>
        </c:scaling>
        <c:delete val="1"/>
        <c:axPos val="l"/>
        <c:numFmt formatCode="0.0" sourceLinked="1"/>
        <c:majorTickMark val="none"/>
        <c:minorTickMark val="none"/>
        <c:tickLblPos val="nextTo"/>
        <c:crossAx val="101257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800">
          <a:solidFill>
            <a:schemeClr val="tx1"/>
          </a:solidFill>
          <a:latin typeface="Oxygen" panose="02000503000000000000" pitchFamily="2" charset="77"/>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Oxygen" panose="02000503000000000000" pitchFamily="2" charset="77"/>
                <a:ea typeface="+mn-ea"/>
                <a:cs typeface="+mn-cs"/>
              </a:defRPr>
            </a:pPr>
            <a:r>
              <a:rPr lang="fr-FR"/>
              <a:t>Évolution des taux de rendement prime </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Oxygen" panose="02000503000000000000" pitchFamily="2" charset="77"/>
              <a:ea typeface="+mn-ea"/>
              <a:cs typeface="+mn-cs"/>
            </a:defRPr>
          </a:pPr>
          <a:endParaRPr lang="fr-FR"/>
        </a:p>
      </c:txPr>
    </c:title>
    <c:autoTitleDeleted val="0"/>
    <c:plotArea>
      <c:layout/>
      <c:lineChart>
        <c:grouping val="standard"/>
        <c:varyColors val="0"/>
        <c:ser>
          <c:idx val="0"/>
          <c:order val="0"/>
          <c:tx>
            <c:strRef>
              <c:f>Feuil1!$P$4</c:f>
              <c:strCache>
                <c:ptCount val="1"/>
                <c:pt idx="0">
                  <c:v>Logistique</c:v>
                </c:pt>
              </c:strCache>
            </c:strRef>
          </c:tx>
          <c:spPr>
            <a:ln w="28575" cap="rnd">
              <a:solidFill>
                <a:schemeClr val="accent1"/>
              </a:solidFill>
              <a:round/>
            </a:ln>
            <a:effectLst/>
          </c:spPr>
          <c:marker>
            <c:symbol val="none"/>
          </c:marker>
          <c:dLbls>
            <c:dLbl>
              <c:idx val="10"/>
              <c:layout>
                <c:manualLayout>
                  <c:x val="-7.526189063795416E-3"/>
                  <c:y val="-7.7846770584954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6C-A44A-BCA4-DC86CC0DD78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Feuil1!$Q$3:$AA$3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Feuil1!$Q$4:$AA$4</c:f>
              <c:numCache>
                <c:formatCode>0.00%</c:formatCode>
                <c:ptCount val="11"/>
                <c:pt idx="0">
                  <c:v>7.4999999999999997E-2</c:v>
                </c:pt>
                <c:pt idx="1">
                  <c:v>6.5000000000000002E-2</c:v>
                </c:pt>
                <c:pt idx="2">
                  <c:v>0.06</c:v>
                </c:pt>
                <c:pt idx="3">
                  <c:v>5.7500000000000002E-2</c:v>
                </c:pt>
                <c:pt idx="4">
                  <c:v>0.05</c:v>
                </c:pt>
                <c:pt idx="5">
                  <c:v>4.8000000000000001E-2</c:v>
                </c:pt>
                <c:pt idx="6">
                  <c:v>4.2999999999999997E-2</c:v>
                </c:pt>
                <c:pt idx="7">
                  <c:v>0.04</c:v>
                </c:pt>
                <c:pt idx="8">
                  <c:v>3.5999999999999997E-2</c:v>
                </c:pt>
                <c:pt idx="9">
                  <c:v>3.7499999999999999E-2</c:v>
                </c:pt>
                <c:pt idx="10">
                  <c:v>4.7500000000000001E-2</c:v>
                </c:pt>
              </c:numCache>
            </c:numRef>
          </c:val>
          <c:smooth val="0"/>
          <c:extLst>
            <c:ext xmlns:c16="http://schemas.microsoft.com/office/drawing/2014/chart" uri="{C3380CC4-5D6E-409C-BE32-E72D297353CC}">
              <c16:uniqueId val="{00000000-E96C-A44A-BCA4-DC86CC0DD783}"/>
            </c:ext>
          </c:extLst>
        </c:ser>
        <c:ser>
          <c:idx val="2"/>
          <c:order val="1"/>
          <c:tx>
            <c:strRef>
              <c:f>Feuil1!$P$5</c:f>
              <c:strCache>
                <c:ptCount val="1"/>
                <c:pt idx="0">
                  <c:v>Commerce</c:v>
                </c:pt>
              </c:strCache>
            </c:strRef>
          </c:tx>
          <c:spPr>
            <a:ln w="28575" cap="rnd">
              <a:solidFill>
                <a:schemeClr val="accent5"/>
              </a:solidFill>
              <a:round/>
            </a:ln>
            <a:effectLst/>
          </c:spPr>
          <c:marker>
            <c:symbol val="none"/>
          </c:marker>
          <c:dLbls>
            <c:dLbl>
              <c:idx val="10"/>
              <c:layout>
                <c:manualLayout>
                  <c:x val="-1.8397138519519171E-16"/>
                  <c:y val="-4.6708062350972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6C-A44A-BCA4-DC86CC0DD78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Feuil1!$Q$3:$AA$3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Feuil1!$Q$5:$AA$5</c:f>
              <c:numCache>
                <c:formatCode>0.00%</c:formatCode>
                <c:ptCount val="11"/>
                <c:pt idx="0">
                  <c:v>0.04</c:v>
                </c:pt>
                <c:pt idx="1">
                  <c:v>3.5000000000000003E-2</c:v>
                </c:pt>
                <c:pt idx="2">
                  <c:v>2.2499999999999999E-2</c:v>
                </c:pt>
                <c:pt idx="3">
                  <c:v>2.2499999999999999E-2</c:v>
                </c:pt>
                <c:pt idx="4">
                  <c:v>2.2499999999999999E-2</c:v>
                </c:pt>
                <c:pt idx="5">
                  <c:v>2.5000000000000001E-2</c:v>
                </c:pt>
                <c:pt idx="6">
                  <c:v>2.5000000000000001E-2</c:v>
                </c:pt>
                <c:pt idx="7">
                  <c:v>0.03</c:v>
                </c:pt>
                <c:pt idx="8">
                  <c:v>0.03</c:v>
                </c:pt>
                <c:pt idx="9">
                  <c:v>2.5000000000000001E-2</c:v>
                </c:pt>
                <c:pt idx="10">
                  <c:v>0.04</c:v>
                </c:pt>
              </c:numCache>
            </c:numRef>
          </c:val>
          <c:smooth val="0"/>
          <c:extLst>
            <c:ext xmlns:c16="http://schemas.microsoft.com/office/drawing/2014/chart" uri="{C3380CC4-5D6E-409C-BE32-E72D297353CC}">
              <c16:uniqueId val="{00000001-E96C-A44A-BCA4-DC86CC0DD783}"/>
            </c:ext>
          </c:extLst>
        </c:ser>
        <c:ser>
          <c:idx val="3"/>
          <c:order val="2"/>
          <c:tx>
            <c:strRef>
              <c:f>Feuil1!$P$6</c:f>
              <c:strCache>
                <c:ptCount val="1"/>
                <c:pt idx="0">
                  <c:v>Bureaux </c:v>
                </c:pt>
              </c:strCache>
            </c:strRef>
          </c:tx>
          <c:spPr>
            <a:ln w="28575" cap="rnd">
              <a:solidFill>
                <a:schemeClr val="accent1">
                  <a:lumMod val="60000"/>
                </a:schemeClr>
              </a:solidFill>
              <a:round/>
            </a:ln>
            <a:effectLst/>
          </c:spPr>
          <c:marker>
            <c:symbol val="none"/>
          </c:marker>
          <c:dLbls>
            <c:dLbl>
              <c:idx val="10"/>
              <c:layout>
                <c:manualLayout>
                  <c:x val="-1.0034918751727221E-2"/>
                  <c:y val="3.6328492939645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6C-A44A-BCA4-DC86CC0DD78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Feuil1!$Q$3:$AA$3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Feuil1!$Q$6:$AA$6</c:f>
              <c:numCache>
                <c:formatCode>0.00%</c:formatCode>
                <c:ptCount val="11"/>
                <c:pt idx="0">
                  <c:v>0.04</c:v>
                </c:pt>
                <c:pt idx="1">
                  <c:v>4.2500000000000003E-2</c:v>
                </c:pt>
                <c:pt idx="2">
                  <c:v>0.04</c:v>
                </c:pt>
                <c:pt idx="3">
                  <c:v>3.7499999999999999E-2</c:v>
                </c:pt>
                <c:pt idx="4">
                  <c:v>3.7499999999999999E-2</c:v>
                </c:pt>
                <c:pt idx="5">
                  <c:v>3.7499999999999999E-2</c:v>
                </c:pt>
                <c:pt idx="6">
                  <c:v>3.5000000000000003E-2</c:v>
                </c:pt>
                <c:pt idx="7">
                  <c:v>3.7499999999999999E-2</c:v>
                </c:pt>
                <c:pt idx="8">
                  <c:v>3.7499999999999999E-2</c:v>
                </c:pt>
                <c:pt idx="9">
                  <c:v>3.7499999999999999E-2</c:v>
                </c:pt>
                <c:pt idx="10">
                  <c:v>3.7499999999999999E-2</c:v>
                </c:pt>
              </c:numCache>
            </c:numRef>
          </c:val>
          <c:smooth val="0"/>
          <c:extLst>
            <c:ext xmlns:c16="http://schemas.microsoft.com/office/drawing/2014/chart" uri="{C3380CC4-5D6E-409C-BE32-E72D297353CC}">
              <c16:uniqueId val="{00000002-E96C-A44A-BCA4-DC86CC0DD783}"/>
            </c:ext>
          </c:extLst>
        </c:ser>
        <c:ser>
          <c:idx val="4"/>
          <c:order val="3"/>
          <c:tx>
            <c:strRef>
              <c:f>Feuil1!$P$7</c:f>
              <c:strCache>
                <c:ptCount val="1"/>
                <c:pt idx="0">
                  <c:v>OAT 10 ans</c:v>
                </c:pt>
              </c:strCache>
            </c:strRef>
          </c:tx>
          <c:spPr>
            <a:ln w="28575" cap="rnd">
              <a:solidFill>
                <a:schemeClr val="accent3">
                  <a:lumMod val="60000"/>
                </a:schemeClr>
              </a:solidFill>
              <a:round/>
            </a:ln>
            <a:effectLst/>
          </c:spPr>
          <c:marker>
            <c:symbol val="none"/>
          </c:marker>
          <c:dLbls>
            <c:dLbl>
              <c:idx val="10"/>
              <c:layout>
                <c:manualLayout>
                  <c:x val="-5.0174593758636104E-3"/>
                  <c:y val="8.3036555290617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6C-A44A-BCA4-DC86CC0DD78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xygen" panose="02000503000000000000"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Feuil1!$Q$3:$AA$3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Feuil1!$Q$7:$AA$7</c:f>
              <c:numCache>
                <c:formatCode>0.00%</c:formatCode>
                <c:ptCount val="11"/>
                <c:pt idx="0">
                  <c:v>2.5000000000000001E-2</c:v>
                </c:pt>
                <c:pt idx="1">
                  <c:v>0.01</c:v>
                </c:pt>
                <c:pt idx="2">
                  <c:v>1.2500000000000001E-2</c:v>
                </c:pt>
                <c:pt idx="3">
                  <c:v>7.4999999999999997E-3</c:v>
                </c:pt>
                <c:pt idx="4">
                  <c:v>7.4999999999999997E-3</c:v>
                </c:pt>
                <c:pt idx="5">
                  <c:v>7.0000000000000001E-3</c:v>
                </c:pt>
                <c:pt idx="6">
                  <c:v>-3.0000000000000001E-3</c:v>
                </c:pt>
                <c:pt idx="7">
                  <c:v>-4.0000000000000001E-3</c:v>
                </c:pt>
                <c:pt idx="8">
                  <c:v>6.9999999999999999E-4</c:v>
                </c:pt>
                <c:pt idx="9">
                  <c:v>2.9000000000000001E-2</c:v>
                </c:pt>
                <c:pt idx="10">
                  <c:v>2.5999999999999999E-2</c:v>
                </c:pt>
              </c:numCache>
            </c:numRef>
          </c:val>
          <c:smooth val="0"/>
          <c:extLst>
            <c:ext xmlns:c16="http://schemas.microsoft.com/office/drawing/2014/chart" uri="{C3380CC4-5D6E-409C-BE32-E72D297353CC}">
              <c16:uniqueId val="{00000003-E96C-A44A-BCA4-DC86CC0DD783}"/>
            </c:ext>
          </c:extLst>
        </c:ser>
        <c:dLbls>
          <c:showLegendKey val="0"/>
          <c:showVal val="0"/>
          <c:showCatName val="0"/>
          <c:showSerName val="0"/>
          <c:showPercent val="0"/>
          <c:showBubbleSize val="0"/>
        </c:dLbls>
        <c:smooth val="0"/>
        <c:axId val="368780016"/>
        <c:axId val="368795680"/>
      </c:lineChart>
      <c:catAx>
        <c:axId val="36878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crossAx val="368795680"/>
        <c:crosses val="autoZero"/>
        <c:auto val="1"/>
        <c:lblAlgn val="ctr"/>
        <c:lblOffset val="100"/>
        <c:noMultiLvlLbl val="0"/>
      </c:catAx>
      <c:valAx>
        <c:axId val="368795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crossAx val="36878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Oxygen" panose="02000503000000000000"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Oxygen" panose="02000503000000000000" pitchFamily="2" charset="77"/>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Feuil1!$AD$4</c:f>
              <c:strCache>
                <c:ptCount val="1"/>
                <c:pt idx="0">
                  <c:v>T1</c:v>
                </c:pt>
              </c:strCache>
            </c:strRef>
          </c:tx>
          <c:spPr>
            <a:solidFill>
              <a:schemeClr val="accent1"/>
            </a:solidFill>
            <a:ln>
              <a:noFill/>
            </a:ln>
            <a:effectLst/>
          </c:spPr>
          <c:invertIfNegative val="0"/>
          <c:cat>
            <c:multiLvlStrRef>
              <c:f>Feuil1!$AE$2:$AO$3</c:f>
              <c:multiLvlStrCache>
                <c:ptCount val="11"/>
                <c:lvl>
                  <c:pt idx="0">
                    <c:v>2013</c:v>
                  </c:pt>
                  <c:pt idx="1">
                    <c:v>2014</c:v>
                  </c:pt>
                  <c:pt idx="2">
                    <c:v>2015</c:v>
                  </c:pt>
                  <c:pt idx="3">
                    <c:v>2016</c:v>
                  </c:pt>
                  <c:pt idx="4">
                    <c:v>2017</c:v>
                  </c:pt>
                  <c:pt idx="5">
                    <c:v>2018</c:v>
                  </c:pt>
                  <c:pt idx="6">
                    <c:v>2019</c:v>
                  </c:pt>
                  <c:pt idx="7">
                    <c:v>2020</c:v>
                  </c:pt>
                  <c:pt idx="8">
                    <c:v>2021</c:v>
                  </c:pt>
                  <c:pt idx="9">
                    <c:v>2022</c:v>
                  </c:pt>
                  <c:pt idx="10">
                    <c:v>2023</c:v>
                  </c:pt>
                </c:lvl>
                <c:lvl>
                  <c:pt idx="0">
                    <c:v>Demande placée en France</c:v>
                  </c:pt>
                </c:lvl>
              </c:multiLvlStrCache>
            </c:multiLvlStrRef>
          </c:cat>
          <c:val>
            <c:numRef>
              <c:f>Feuil1!$AE$4:$AO$4</c:f>
              <c:numCache>
                <c:formatCode>#,##0" m²"</c:formatCode>
                <c:ptCount val="11"/>
                <c:pt idx="0">
                  <c:v>650000</c:v>
                </c:pt>
                <c:pt idx="1">
                  <c:v>550000</c:v>
                </c:pt>
                <c:pt idx="2">
                  <c:v>800000</c:v>
                </c:pt>
                <c:pt idx="3">
                  <c:v>1000000</c:v>
                </c:pt>
                <c:pt idx="4">
                  <c:v>1000000</c:v>
                </c:pt>
                <c:pt idx="5">
                  <c:v>900000</c:v>
                </c:pt>
                <c:pt idx="6">
                  <c:v>1100000</c:v>
                </c:pt>
                <c:pt idx="7">
                  <c:v>600000</c:v>
                </c:pt>
                <c:pt idx="8">
                  <c:v>900000</c:v>
                </c:pt>
                <c:pt idx="9">
                  <c:v>1200000</c:v>
                </c:pt>
                <c:pt idx="10">
                  <c:v>1100000</c:v>
                </c:pt>
              </c:numCache>
            </c:numRef>
          </c:val>
          <c:extLst>
            <c:ext xmlns:c16="http://schemas.microsoft.com/office/drawing/2014/chart" uri="{C3380CC4-5D6E-409C-BE32-E72D297353CC}">
              <c16:uniqueId val="{00000000-6466-074C-B633-488735142D3B}"/>
            </c:ext>
          </c:extLst>
        </c:ser>
        <c:ser>
          <c:idx val="1"/>
          <c:order val="1"/>
          <c:tx>
            <c:strRef>
              <c:f>Feuil1!$AD$5</c:f>
              <c:strCache>
                <c:ptCount val="1"/>
                <c:pt idx="0">
                  <c:v>T2</c:v>
                </c:pt>
              </c:strCache>
            </c:strRef>
          </c:tx>
          <c:spPr>
            <a:solidFill>
              <a:schemeClr val="accent3"/>
            </a:solidFill>
            <a:ln>
              <a:noFill/>
            </a:ln>
            <a:effectLst/>
          </c:spPr>
          <c:invertIfNegative val="0"/>
          <c:cat>
            <c:multiLvlStrRef>
              <c:f>Feuil1!$AE$2:$AO$3</c:f>
              <c:multiLvlStrCache>
                <c:ptCount val="11"/>
                <c:lvl>
                  <c:pt idx="0">
                    <c:v>2013</c:v>
                  </c:pt>
                  <c:pt idx="1">
                    <c:v>2014</c:v>
                  </c:pt>
                  <c:pt idx="2">
                    <c:v>2015</c:v>
                  </c:pt>
                  <c:pt idx="3">
                    <c:v>2016</c:v>
                  </c:pt>
                  <c:pt idx="4">
                    <c:v>2017</c:v>
                  </c:pt>
                  <c:pt idx="5">
                    <c:v>2018</c:v>
                  </c:pt>
                  <c:pt idx="6">
                    <c:v>2019</c:v>
                  </c:pt>
                  <c:pt idx="7">
                    <c:v>2020</c:v>
                  </c:pt>
                  <c:pt idx="8">
                    <c:v>2021</c:v>
                  </c:pt>
                  <c:pt idx="9">
                    <c:v>2022</c:v>
                  </c:pt>
                  <c:pt idx="10">
                    <c:v>2023</c:v>
                  </c:pt>
                </c:lvl>
                <c:lvl>
                  <c:pt idx="0">
                    <c:v>Demande placée en France</c:v>
                  </c:pt>
                </c:lvl>
              </c:multiLvlStrCache>
            </c:multiLvlStrRef>
          </c:cat>
          <c:val>
            <c:numRef>
              <c:f>Feuil1!$AE$5:$AO$5</c:f>
              <c:numCache>
                <c:formatCode>#,##0" m²"</c:formatCode>
                <c:ptCount val="11"/>
                <c:pt idx="0">
                  <c:v>650000</c:v>
                </c:pt>
                <c:pt idx="1">
                  <c:v>650000</c:v>
                </c:pt>
                <c:pt idx="2">
                  <c:v>800000</c:v>
                </c:pt>
                <c:pt idx="3">
                  <c:v>1000000</c:v>
                </c:pt>
                <c:pt idx="4">
                  <c:v>1100000</c:v>
                </c:pt>
                <c:pt idx="5">
                  <c:v>1000000</c:v>
                </c:pt>
                <c:pt idx="6">
                  <c:v>1100000</c:v>
                </c:pt>
                <c:pt idx="7">
                  <c:v>1100000</c:v>
                </c:pt>
                <c:pt idx="8">
                  <c:v>1200000</c:v>
                </c:pt>
                <c:pt idx="9">
                  <c:v>1100000</c:v>
                </c:pt>
                <c:pt idx="10">
                  <c:v>600000</c:v>
                </c:pt>
              </c:numCache>
            </c:numRef>
          </c:val>
          <c:extLst>
            <c:ext xmlns:c16="http://schemas.microsoft.com/office/drawing/2014/chart" uri="{C3380CC4-5D6E-409C-BE32-E72D297353CC}">
              <c16:uniqueId val="{00000001-6466-074C-B633-488735142D3B}"/>
            </c:ext>
          </c:extLst>
        </c:ser>
        <c:ser>
          <c:idx val="2"/>
          <c:order val="2"/>
          <c:tx>
            <c:strRef>
              <c:f>Feuil1!$AD$6</c:f>
              <c:strCache>
                <c:ptCount val="1"/>
                <c:pt idx="0">
                  <c:v>T3</c:v>
                </c:pt>
              </c:strCache>
            </c:strRef>
          </c:tx>
          <c:spPr>
            <a:solidFill>
              <a:schemeClr val="accent5"/>
            </a:solidFill>
            <a:ln>
              <a:noFill/>
            </a:ln>
            <a:effectLst/>
          </c:spPr>
          <c:invertIfNegative val="0"/>
          <c:cat>
            <c:multiLvlStrRef>
              <c:f>Feuil1!$AE$2:$AO$3</c:f>
              <c:multiLvlStrCache>
                <c:ptCount val="11"/>
                <c:lvl>
                  <c:pt idx="0">
                    <c:v>2013</c:v>
                  </c:pt>
                  <c:pt idx="1">
                    <c:v>2014</c:v>
                  </c:pt>
                  <c:pt idx="2">
                    <c:v>2015</c:v>
                  </c:pt>
                  <c:pt idx="3">
                    <c:v>2016</c:v>
                  </c:pt>
                  <c:pt idx="4">
                    <c:v>2017</c:v>
                  </c:pt>
                  <c:pt idx="5">
                    <c:v>2018</c:v>
                  </c:pt>
                  <c:pt idx="6">
                    <c:v>2019</c:v>
                  </c:pt>
                  <c:pt idx="7">
                    <c:v>2020</c:v>
                  </c:pt>
                  <c:pt idx="8">
                    <c:v>2021</c:v>
                  </c:pt>
                  <c:pt idx="9">
                    <c:v>2022</c:v>
                  </c:pt>
                  <c:pt idx="10">
                    <c:v>2023</c:v>
                  </c:pt>
                </c:lvl>
                <c:lvl>
                  <c:pt idx="0">
                    <c:v>Demande placée en France</c:v>
                  </c:pt>
                </c:lvl>
              </c:multiLvlStrCache>
            </c:multiLvlStrRef>
          </c:cat>
          <c:val>
            <c:numRef>
              <c:f>Feuil1!$AE$6:$AO$6</c:f>
              <c:numCache>
                <c:formatCode>#,##0" m²"</c:formatCode>
                <c:ptCount val="11"/>
                <c:pt idx="0">
                  <c:v>900000</c:v>
                </c:pt>
                <c:pt idx="1">
                  <c:v>650000</c:v>
                </c:pt>
                <c:pt idx="2">
                  <c:v>800000</c:v>
                </c:pt>
                <c:pt idx="3">
                  <c:v>1000000</c:v>
                </c:pt>
                <c:pt idx="4">
                  <c:v>1200000</c:v>
                </c:pt>
                <c:pt idx="5">
                  <c:v>1100000</c:v>
                </c:pt>
                <c:pt idx="6">
                  <c:v>1100000</c:v>
                </c:pt>
                <c:pt idx="7">
                  <c:v>800000</c:v>
                </c:pt>
                <c:pt idx="8">
                  <c:v>1600000</c:v>
                </c:pt>
                <c:pt idx="9">
                  <c:v>1200000</c:v>
                </c:pt>
                <c:pt idx="10">
                  <c:v>1000000</c:v>
                </c:pt>
              </c:numCache>
            </c:numRef>
          </c:val>
          <c:extLst>
            <c:ext xmlns:c16="http://schemas.microsoft.com/office/drawing/2014/chart" uri="{C3380CC4-5D6E-409C-BE32-E72D297353CC}">
              <c16:uniqueId val="{00000002-6466-074C-B633-488735142D3B}"/>
            </c:ext>
          </c:extLst>
        </c:ser>
        <c:ser>
          <c:idx val="3"/>
          <c:order val="3"/>
          <c:tx>
            <c:strRef>
              <c:f>Feuil1!$AD$7</c:f>
              <c:strCache>
                <c:ptCount val="1"/>
                <c:pt idx="0">
                  <c:v>T4</c:v>
                </c:pt>
              </c:strCache>
            </c:strRef>
          </c:tx>
          <c:spPr>
            <a:solidFill>
              <a:schemeClr val="accent1">
                <a:lumMod val="60000"/>
              </a:schemeClr>
            </a:solidFill>
            <a:ln>
              <a:noFill/>
            </a:ln>
            <a:effectLst/>
          </c:spPr>
          <c:invertIfNegative val="0"/>
          <c:cat>
            <c:multiLvlStrRef>
              <c:f>Feuil1!$AE$2:$AO$3</c:f>
              <c:multiLvlStrCache>
                <c:ptCount val="11"/>
                <c:lvl>
                  <c:pt idx="0">
                    <c:v>2013</c:v>
                  </c:pt>
                  <c:pt idx="1">
                    <c:v>2014</c:v>
                  </c:pt>
                  <c:pt idx="2">
                    <c:v>2015</c:v>
                  </c:pt>
                  <c:pt idx="3">
                    <c:v>2016</c:v>
                  </c:pt>
                  <c:pt idx="4">
                    <c:v>2017</c:v>
                  </c:pt>
                  <c:pt idx="5">
                    <c:v>2018</c:v>
                  </c:pt>
                  <c:pt idx="6">
                    <c:v>2019</c:v>
                  </c:pt>
                  <c:pt idx="7">
                    <c:v>2020</c:v>
                  </c:pt>
                  <c:pt idx="8">
                    <c:v>2021</c:v>
                  </c:pt>
                  <c:pt idx="9">
                    <c:v>2022</c:v>
                  </c:pt>
                  <c:pt idx="10">
                    <c:v>2023</c:v>
                  </c:pt>
                </c:lvl>
                <c:lvl>
                  <c:pt idx="0">
                    <c:v>Demande placée en France</c:v>
                  </c:pt>
                </c:lvl>
              </c:multiLvlStrCache>
            </c:multiLvlStrRef>
          </c:cat>
          <c:val>
            <c:numRef>
              <c:f>Feuil1!$AE$7:$AO$7</c:f>
              <c:numCache>
                <c:formatCode>#,##0" m²"</c:formatCode>
                <c:ptCount val="11"/>
                <c:pt idx="0">
                  <c:v>700000</c:v>
                </c:pt>
                <c:pt idx="1">
                  <c:v>650000</c:v>
                </c:pt>
                <c:pt idx="2">
                  <c:v>800000</c:v>
                </c:pt>
                <c:pt idx="3">
                  <c:v>1000000</c:v>
                </c:pt>
                <c:pt idx="4">
                  <c:v>1500000</c:v>
                </c:pt>
                <c:pt idx="5">
                  <c:v>1500000</c:v>
                </c:pt>
                <c:pt idx="6">
                  <c:v>800000</c:v>
                </c:pt>
                <c:pt idx="7">
                  <c:v>1500000</c:v>
                </c:pt>
                <c:pt idx="8">
                  <c:v>1300000</c:v>
                </c:pt>
                <c:pt idx="9">
                  <c:v>1300000</c:v>
                </c:pt>
                <c:pt idx="10">
                  <c:v>800000</c:v>
                </c:pt>
              </c:numCache>
            </c:numRef>
          </c:val>
          <c:extLst>
            <c:ext xmlns:c16="http://schemas.microsoft.com/office/drawing/2014/chart" uri="{C3380CC4-5D6E-409C-BE32-E72D297353CC}">
              <c16:uniqueId val="{00000003-6466-074C-B633-488735142D3B}"/>
            </c:ext>
          </c:extLst>
        </c:ser>
        <c:dLbls>
          <c:showLegendKey val="0"/>
          <c:showVal val="0"/>
          <c:showCatName val="0"/>
          <c:showSerName val="0"/>
          <c:showPercent val="0"/>
          <c:showBubbleSize val="0"/>
        </c:dLbls>
        <c:gapWidth val="150"/>
        <c:overlap val="100"/>
        <c:axId val="1605133743"/>
        <c:axId val="1445242463"/>
      </c:barChart>
      <c:catAx>
        <c:axId val="160513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445242463"/>
        <c:crosses val="autoZero"/>
        <c:auto val="1"/>
        <c:lblAlgn val="ctr"/>
        <c:lblOffset val="100"/>
        <c:noMultiLvlLbl val="0"/>
      </c:catAx>
      <c:valAx>
        <c:axId val="1445242463"/>
        <c:scaling>
          <c:orientation val="minMax"/>
        </c:scaling>
        <c:delete val="0"/>
        <c:axPos val="l"/>
        <c:majorGridlines>
          <c:spPr>
            <a:ln w="9525" cap="flat" cmpd="sng" algn="ctr">
              <a:solidFill>
                <a:schemeClr val="tx1">
                  <a:lumMod val="15000"/>
                  <a:lumOff val="85000"/>
                </a:schemeClr>
              </a:solidFill>
              <a:round/>
            </a:ln>
            <a:effectLst/>
          </c:spPr>
        </c:majorGridlines>
        <c:numFmt formatCode="#,##0&quot; m²&quot;"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crossAx val="1605133743"/>
        <c:crosses val="autoZero"/>
        <c:crossBetween val="between"/>
      </c:valAx>
      <c:spPr>
        <a:noFill/>
        <a:ln>
          <a:noFill/>
        </a:ln>
        <a:effectLst/>
      </c:spPr>
    </c:plotArea>
    <c:legend>
      <c:legendPos val="b"/>
      <c:layout>
        <c:manualLayout>
          <c:xMode val="edge"/>
          <c:yMode val="edge"/>
          <c:x val="0.43772885541924766"/>
          <c:y val="0.88733312694546285"/>
          <c:w val="0.25794910725130571"/>
          <c:h val="7.984397783610380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Oxygen" panose="02000503000000000000"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tx1"/>
          </a:solidFill>
          <a:latin typeface="Oxygen" panose="02000503000000000000" pitchFamily="2" charset="77"/>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sp>
        <p:nvSpPr>
          <p:cNvPr id="16" name="Google Shape;16;p24"/>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17" name="Google Shape;17;p24"/>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18" name="Google Shape;18;p24"/>
          <p:cNvSpPr txBox="1"/>
          <p:nvPr/>
        </p:nvSpPr>
        <p:spPr>
          <a:xfrm>
            <a:off x="11355592" y="6423852"/>
            <a:ext cx="836407" cy="419776"/>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u="none" cap="none" strike="noStrike">
                <a:solidFill>
                  <a:srgbClr val="002855"/>
                </a:solidFill>
                <a:latin typeface="Oxygen"/>
                <a:ea typeface="Oxygen"/>
                <a:cs typeface="Oxygen"/>
                <a:sym typeface="Oxygen"/>
              </a:rPr>
              <a:t>‹#›</a:t>
            </a:fld>
            <a:endParaRPr b="0" i="0" sz="862" u="none" cap="none" strike="noStrike">
              <a:solidFill>
                <a:srgbClr val="002855"/>
              </a:solidFill>
              <a:latin typeface="Oxygen"/>
              <a:ea typeface="Oxygen"/>
              <a:cs typeface="Oxygen"/>
              <a:sym typeface="Oxygen"/>
            </a:endParaRPr>
          </a:p>
        </p:txBody>
      </p:sp>
      <p:sp>
        <p:nvSpPr>
          <p:cNvPr id="19" name="Google Shape;19;p24"/>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u="none" cap="none" strike="noStrike">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apositive de titre">
  <p:cSld name="4_Diapositive de titre">
    <p:bg>
      <p:bgPr>
        <a:solidFill>
          <a:schemeClr val="lt1"/>
        </a:solidFill>
      </p:bgPr>
    </p:bg>
    <p:spTree>
      <p:nvGrpSpPr>
        <p:cNvPr id="73" name="Shape 73"/>
        <p:cNvGrpSpPr/>
        <p:nvPr/>
      </p:nvGrpSpPr>
      <p:grpSpPr>
        <a:xfrm>
          <a:off x="0" y="0"/>
          <a:ext cx="0" cy="0"/>
          <a:chOff x="0" y="0"/>
          <a:chExt cx="0" cy="0"/>
        </a:xfrm>
      </p:grpSpPr>
      <p:pic>
        <p:nvPicPr>
          <p:cNvPr id="74" name="Google Shape;74;p34"/>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75" name="Google Shape;75;p34"/>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76" name="Google Shape;76;p34"/>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77" name="Google Shape;77;p34"/>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78" name="Google Shape;78;p34"/>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Diapositive de titre">
  <p:cSld name="6_Diapositive de titre">
    <p:bg>
      <p:bgPr>
        <a:solidFill>
          <a:schemeClr val="lt1"/>
        </a:solidFill>
      </p:bgPr>
    </p:bg>
    <p:spTree>
      <p:nvGrpSpPr>
        <p:cNvPr id="79" name="Shape 79"/>
        <p:cNvGrpSpPr/>
        <p:nvPr/>
      </p:nvGrpSpPr>
      <p:grpSpPr>
        <a:xfrm>
          <a:off x="0" y="0"/>
          <a:ext cx="0" cy="0"/>
          <a:chOff x="0" y="0"/>
          <a:chExt cx="0" cy="0"/>
        </a:xfrm>
      </p:grpSpPr>
      <p:pic>
        <p:nvPicPr>
          <p:cNvPr id="80" name="Google Shape;80;p35"/>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81" name="Google Shape;81;p35"/>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82" name="Google Shape;82;p35"/>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83" name="Google Shape;83;p35"/>
          <p:cNvSpPr txBox="1"/>
          <p:nvPr/>
        </p:nvSpPr>
        <p:spPr>
          <a:xfrm>
            <a:off x="11355592" y="6423852"/>
            <a:ext cx="836407" cy="419776"/>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84" name="Google Shape;84;p35"/>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p:cSld name="1_Diapositive de titre">
    <p:spTree>
      <p:nvGrpSpPr>
        <p:cNvPr id="85" name="Shape 85"/>
        <p:cNvGrpSpPr/>
        <p:nvPr/>
      </p:nvGrpSpPr>
      <p:grpSpPr>
        <a:xfrm>
          <a:off x="0" y="0"/>
          <a:ext cx="0" cy="0"/>
          <a:chOff x="0" y="0"/>
          <a:chExt cx="0" cy="0"/>
        </a:xfrm>
      </p:grpSpPr>
      <p:pic>
        <p:nvPicPr>
          <p:cNvPr id="86" name="Google Shape;86;p36"/>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87" name="Google Shape;87;p36"/>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88" name="Google Shape;88;p36"/>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89" name="Google Shape;89;p36"/>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90" name="Google Shape;90;p36"/>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apositive de titre">
  <p:cSld name="3_Diapositive de titre">
    <p:spTree>
      <p:nvGrpSpPr>
        <p:cNvPr id="91" name="Shape 91"/>
        <p:cNvGrpSpPr/>
        <p:nvPr/>
      </p:nvGrpSpPr>
      <p:grpSpPr>
        <a:xfrm>
          <a:off x="0" y="0"/>
          <a:ext cx="0" cy="0"/>
          <a:chOff x="0" y="0"/>
          <a:chExt cx="0" cy="0"/>
        </a:xfrm>
      </p:grpSpPr>
      <p:sp>
        <p:nvSpPr>
          <p:cNvPr id="92" name="Google Shape;92;p37"/>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93" name="Google Shape;93;p37"/>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94" name="Google Shape;94;p37"/>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95" name="Google Shape;95;p37"/>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96" name="Shape 96"/>
        <p:cNvGrpSpPr/>
        <p:nvPr/>
      </p:nvGrpSpPr>
      <p:grpSpPr>
        <a:xfrm>
          <a:off x="0" y="0"/>
          <a:ext cx="0" cy="0"/>
          <a:chOff x="0" y="0"/>
          <a:chExt cx="0" cy="0"/>
        </a:xfrm>
      </p:grpSpPr>
      <p:sp>
        <p:nvSpPr>
          <p:cNvPr id="97" name="Google Shape;97;p38"/>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98" name="Google Shape;98;p38"/>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99" name="Google Shape;99;p38"/>
          <p:cNvSpPr txBox="1"/>
          <p:nvPr/>
        </p:nvSpPr>
        <p:spPr>
          <a:xfrm>
            <a:off x="11355592" y="6423852"/>
            <a:ext cx="836407" cy="419776"/>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100" name="Google Shape;100;p38"/>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apositive de titre">
  <p:cSld name="5_Diapositive de titre">
    <p:bg>
      <p:bgPr>
        <a:solidFill>
          <a:schemeClr val="lt1"/>
        </a:solidFill>
      </p:bgPr>
    </p:bg>
    <p:spTree>
      <p:nvGrpSpPr>
        <p:cNvPr id="20" name="Shape 20"/>
        <p:cNvGrpSpPr/>
        <p:nvPr/>
      </p:nvGrpSpPr>
      <p:grpSpPr>
        <a:xfrm>
          <a:off x="0" y="0"/>
          <a:ext cx="0" cy="0"/>
          <a:chOff x="0" y="0"/>
          <a:chExt cx="0" cy="0"/>
        </a:xfrm>
      </p:grpSpPr>
      <p:pic>
        <p:nvPicPr>
          <p:cNvPr id="21" name="Google Shape;21;p28"/>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22" name="Google Shape;22;p28"/>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23" name="Google Shape;23;p28"/>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24" name="Google Shape;24;p28"/>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u="none" cap="none" strike="noStrike">
                <a:solidFill>
                  <a:srgbClr val="002855"/>
                </a:solidFill>
                <a:latin typeface="Oxygen"/>
                <a:ea typeface="Oxygen"/>
                <a:cs typeface="Oxygen"/>
                <a:sym typeface="Oxygen"/>
              </a:rPr>
              <a:t>‹#›</a:t>
            </a:fld>
            <a:endParaRPr b="0" i="0" sz="862" u="none" cap="none" strike="noStrike">
              <a:solidFill>
                <a:srgbClr val="002855"/>
              </a:solidFill>
              <a:latin typeface="Oxygen"/>
              <a:ea typeface="Oxygen"/>
              <a:cs typeface="Oxygen"/>
              <a:sym typeface="Oxygen"/>
            </a:endParaRPr>
          </a:p>
        </p:txBody>
      </p:sp>
      <p:sp>
        <p:nvSpPr>
          <p:cNvPr id="25" name="Google Shape;25;p28"/>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u="none" cap="none" strike="noStrike">
                <a:solidFill>
                  <a:schemeClr val="lt1"/>
                </a:solidFill>
                <a:latin typeface="Oxygen"/>
                <a:ea typeface="Oxygen"/>
                <a:cs typeface="Oxygen"/>
                <a:sym typeface="Oxygen"/>
              </a:rPr>
              <a:t>MARCHÉ DE L’IMMOBILIER INDUSTRIEL / FRANCE – 2023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p:cSld name="1_Diapositive de titre">
    <p:spTree>
      <p:nvGrpSpPr>
        <p:cNvPr id="26" name="Shape 26"/>
        <p:cNvGrpSpPr/>
        <p:nvPr/>
      </p:nvGrpSpPr>
      <p:grpSpPr>
        <a:xfrm>
          <a:off x="0" y="0"/>
          <a:ext cx="0" cy="0"/>
          <a:chOff x="0" y="0"/>
          <a:chExt cx="0" cy="0"/>
        </a:xfrm>
      </p:grpSpPr>
      <p:pic>
        <p:nvPicPr>
          <p:cNvPr id="27" name="Google Shape;27;p29"/>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28" name="Google Shape;28;p29"/>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29" name="Google Shape;29;p29"/>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30" name="Google Shape;30;p29"/>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31" name="Google Shape;31;p29"/>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solidFill>
          <a:schemeClr val="lt1"/>
        </a:solidFill>
      </p:bgPr>
    </p:bg>
    <p:spTree>
      <p:nvGrpSpPr>
        <p:cNvPr id="32" name="Shape 32"/>
        <p:cNvGrpSpPr/>
        <p:nvPr/>
      </p:nvGrpSpPr>
      <p:grpSpPr>
        <a:xfrm>
          <a:off x="0" y="0"/>
          <a:ext cx="0" cy="0"/>
          <a:chOff x="0" y="0"/>
          <a:chExt cx="0" cy="0"/>
        </a:xfrm>
      </p:grpSpPr>
      <p:sp>
        <p:nvSpPr>
          <p:cNvPr id="33" name="Google Shape;33;p30"/>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34" name="Google Shape;34;p30"/>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35" name="Google Shape;35;p30"/>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36" name="Google Shape;36;p30"/>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LA CONJONCTURE ÉCONOMIQUE / FRANCE – 2023</a:t>
            </a:r>
            <a:endParaRPr/>
          </a:p>
        </p:txBody>
      </p:sp>
      <p:pic>
        <p:nvPicPr>
          <p:cNvPr id="37" name="Google Shape;37;p30"/>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apositive de titre">
  <p:cSld name="4_Diapositive de titre">
    <p:bg>
      <p:bgPr>
        <a:solidFill>
          <a:schemeClr val="lt1"/>
        </a:solidFill>
      </p:bgPr>
    </p:bg>
    <p:spTree>
      <p:nvGrpSpPr>
        <p:cNvPr id="38" name="Shape 38"/>
        <p:cNvGrpSpPr/>
        <p:nvPr/>
      </p:nvGrpSpPr>
      <p:grpSpPr>
        <a:xfrm>
          <a:off x="0" y="0"/>
          <a:ext cx="0" cy="0"/>
          <a:chOff x="0" y="0"/>
          <a:chExt cx="0" cy="0"/>
        </a:xfrm>
      </p:grpSpPr>
      <p:pic>
        <p:nvPicPr>
          <p:cNvPr id="39" name="Google Shape;39;p31"/>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40" name="Google Shape;40;p31"/>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41" name="Google Shape;41;p31"/>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42" name="Google Shape;42;p31"/>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43" name="Google Shape;43;p31"/>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INDUSTRIEL / FRANCE – 2023</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Diapositive de titre">
  <p:cSld name="6_Diapositive de titre">
    <p:bg>
      <p:bgPr>
        <a:solidFill>
          <a:schemeClr val="lt1"/>
        </a:solidFill>
      </p:bgPr>
    </p:bg>
    <p:spTree>
      <p:nvGrpSpPr>
        <p:cNvPr id="44" name="Shape 44"/>
        <p:cNvGrpSpPr/>
        <p:nvPr/>
      </p:nvGrpSpPr>
      <p:grpSpPr>
        <a:xfrm>
          <a:off x="0" y="0"/>
          <a:ext cx="0" cy="0"/>
          <a:chOff x="0" y="0"/>
          <a:chExt cx="0" cy="0"/>
        </a:xfrm>
      </p:grpSpPr>
      <p:pic>
        <p:nvPicPr>
          <p:cNvPr id="45" name="Google Shape;45;p32"/>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46" name="Google Shape;46;p32"/>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47" name="Google Shape;47;p32"/>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48" name="Google Shape;48;p32"/>
          <p:cNvSpPr txBox="1"/>
          <p:nvPr/>
        </p:nvSpPr>
        <p:spPr>
          <a:xfrm>
            <a:off x="11355592" y="6423852"/>
            <a:ext cx="836407" cy="419776"/>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49" name="Google Shape;49;p32"/>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apositive de titre">
  <p:cSld name="3_Diapositive de titre">
    <p:spTree>
      <p:nvGrpSpPr>
        <p:cNvPr id="50" name="Shape 50"/>
        <p:cNvGrpSpPr/>
        <p:nvPr/>
      </p:nvGrpSpPr>
      <p:grpSpPr>
        <a:xfrm>
          <a:off x="0" y="0"/>
          <a:ext cx="0" cy="0"/>
          <a:chOff x="0" y="0"/>
          <a:chExt cx="0" cy="0"/>
        </a:xfrm>
      </p:grpSpPr>
      <p:sp>
        <p:nvSpPr>
          <p:cNvPr id="51" name="Google Shape;51;p33"/>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52" name="Google Shape;52;p33"/>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sp>
        <p:nvSpPr>
          <p:cNvPr id="53" name="Google Shape;53;p33"/>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a:solidFill>
                  <a:srgbClr val="002855"/>
                </a:solidFill>
                <a:latin typeface="Oxygen"/>
                <a:ea typeface="Oxygen"/>
                <a:cs typeface="Oxygen"/>
                <a:sym typeface="Oxygen"/>
              </a:rPr>
              <a:t>‹#›</a:t>
            </a:fld>
            <a:endParaRPr b="0" i="0" sz="862">
              <a:solidFill>
                <a:srgbClr val="002855"/>
              </a:solidFill>
              <a:latin typeface="Oxygen"/>
              <a:ea typeface="Oxygen"/>
              <a:cs typeface="Oxygen"/>
              <a:sym typeface="Oxygen"/>
            </a:endParaRPr>
          </a:p>
        </p:txBody>
      </p:sp>
      <p:sp>
        <p:nvSpPr>
          <p:cNvPr id="54" name="Google Shape;54;p33"/>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solidFill>
          <a:schemeClr val="lt1"/>
        </a:solidFill>
      </p:bgPr>
    </p:bg>
    <p:spTree>
      <p:nvGrpSpPr>
        <p:cNvPr id="61" name="Shape 61"/>
        <p:cNvGrpSpPr/>
        <p:nvPr/>
      </p:nvGrpSpPr>
      <p:grpSpPr>
        <a:xfrm>
          <a:off x="0" y="0"/>
          <a:ext cx="0" cy="0"/>
          <a:chOff x="0" y="0"/>
          <a:chExt cx="0" cy="0"/>
        </a:xfrm>
      </p:grpSpPr>
      <p:sp>
        <p:nvSpPr>
          <p:cNvPr id="62" name="Google Shape;62;p26"/>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63" name="Google Shape;63;p26"/>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64" name="Google Shape;64;p26"/>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u="none" cap="none" strike="noStrike">
                <a:solidFill>
                  <a:srgbClr val="002855"/>
                </a:solidFill>
                <a:latin typeface="Oxygen"/>
                <a:ea typeface="Oxygen"/>
                <a:cs typeface="Oxygen"/>
                <a:sym typeface="Oxygen"/>
              </a:rPr>
              <a:t>‹#›</a:t>
            </a:fld>
            <a:endParaRPr b="0" i="0" sz="862" u="none" cap="none" strike="noStrike">
              <a:solidFill>
                <a:srgbClr val="002855"/>
              </a:solidFill>
              <a:latin typeface="Oxygen"/>
              <a:ea typeface="Oxygen"/>
              <a:cs typeface="Oxygen"/>
              <a:sym typeface="Oxygen"/>
            </a:endParaRPr>
          </a:p>
        </p:txBody>
      </p:sp>
      <p:sp>
        <p:nvSpPr>
          <p:cNvPr id="65" name="Google Shape;65;p26"/>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u="none" cap="none" strike="noStrike">
                <a:solidFill>
                  <a:schemeClr val="lt1"/>
                </a:solidFill>
                <a:latin typeface="Oxygen"/>
                <a:ea typeface="Oxygen"/>
                <a:cs typeface="Oxygen"/>
                <a:sym typeface="Oxygen"/>
              </a:rPr>
              <a:t>MARCHÉ DE L’INVESTISSEMENT EN IMMOBILIER DE COMMERCE / FRANCE – 2023</a:t>
            </a:r>
            <a:endParaRPr/>
          </a:p>
        </p:txBody>
      </p:sp>
      <p:pic>
        <p:nvPicPr>
          <p:cNvPr id="66" name="Google Shape;66;p26"/>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apositive de titre">
  <p:cSld name="5_Diapositive de titre">
    <p:bg>
      <p:bgPr>
        <a:solidFill>
          <a:schemeClr val="lt1"/>
        </a:solidFill>
      </p:bgPr>
    </p:bg>
    <p:spTree>
      <p:nvGrpSpPr>
        <p:cNvPr id="67" name="Shape 67"/>
        <p:cNvGrpSpPr/>
        <p:nvPr/>
      </p:nvGrpSpPr>
      <p:grpSpPr>
        <a:xfrm>
          <a:off x="0" y="0"/>
          <a:ext cx="0" cy="0"/>
          <a:chOff x="0" y="0"/>
          <a:chExt cx="0" cy="0"/>
        </a:xfrm>
      </p:grpSpPr>
      <p:pic>
        <p:nvPicPr>
          <p:cNvPr id="68" name="Google Shape;68;p27"/>
          <p:cNvPicPr preferRelativeResize="0"/>
          <p:nvPr/>
        </p:nvPicPr>
        <p:blipFill rotWithShape="1">
          <a:blip r:embed="rId2">
            <a:alphaModFix/>
          </a:blip>
          <a:srcRect b="24201" l="30289" r="28038" t="29495"/>
          <a:stretch/>
        </p:blipFill>
        <p:spPr>
          <a:xfrm>
            <a:off x="11085500" y="246856"/>
            <a:ext cx="836407" cy="697005"/>
          </a:xfrm>
          <a:prstGeom prst="rect">
            <a:avLst/>
          </a:prstGeom>
          <a:noFill/>
          <a:ln>
            <a:noFill/>
          </a:ln>
        </p:spPr>
      </p:pic>
      <p:sp>
        <p:nvSpPr>
          <p:cNvPr id="69" name="Google Shape;69;p27"/>
          <p:cNvSpPr/>
          <p:nvPr/>
        </p:nvSpPr>
        <p:spPr>
          <a:xfrm>
            <a:off x="-1" y="6423852"/>
            <a:ext cx="12191999" cy="434148"/>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70" name="Google Shape;70;p27"/>
          <p:cNvSpPr/>
          <p:nvPr/>
        </p:nvSpPr>
        <p:spPr>
          <a:xfrm>
            <a:off x="11606236" y="6423852"/>
            <a:ext cx="335116" cy="4341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71" name="Google Shape;71;p27"/>
          <p:cNvSpPr txBox="1"/>
          <p:nvPr/>
        </p:nvSpPr>
        <p:spPr>
          <a:xfrm>
            <a:off x="11355592" y="6423852"/>
            <a:ext cx="836407" cy="419775"/>
          </a:xfrm>
          <a:prstGeom prst="rect">
            <a:avLst/>
          </a:prstGeom>
          <a:noFill/>
          <a:ln>
            <a:noFill/>
          </a:ln>
        </p:spPr>
        <p:txBody>
          <a:bodyPr anchorCtr="0" anchor="ctr" bIns="64150" lIns="128325" spcFirstLastPara="1" rIns="128325" wrap="square" tIns="64150">
            <a:noAutofit/>
          </a:bodyPr>
          <a:lstStyle/>
          <a:p>
            <a:pPr indent="0" lvl="0" marL="0" marR="0" rtl="0" algn="ctr">
              <a:spcBef>
                <a:spcPts val="0"/>
              </a:spcBef>
              <a:spcAft>
                <a:spcPts val="0"/>
              </a:spcAft>
              <a:buNone/>
            </a:pPr>
            <a:fld id="{00000000-1234-1234-1234-123412341234}" type="slidenum">
              <a:rPr b="0" i="0" lang="fr-FR" sz="862" u="none" cap="none" strike="noStrike">
                <a:solidFill>
                  <a:srgbClr val="002855"/>
                </a:solidFill>
                <a:latin typeface="Oxygen"/>
                <a:ea typeface="Oxygen"/>
                <a:cs typeface="Oxygen"/>
                <a:sym typeface="Oxygen"/>
              </a:rPr>
              <a:t>‹#›</a:t>
            </a:fld>
            <a:endParaRPr b="0" i="0" sz="862" u="none" cap="none" strike="noStrike">
              <a:solidFill>
                <a:srgbClr val="002855"/>
              </a:solidFill>
              <a:latin typeface="Oxygen"/>
              <a:ea typeface="Oxygen"/>
              <a:cs typeface="Oxygen"/>
              <a:sym typeface="Oxygen"/>
            </a:endParaRPr>
          </a:p>
        </p:txBody>
      </p:sp>
      <p:sp>
        <p:nvSpPr>
          <p:cNvPr id="72" name="Google Shape;72;p27"/>
          <p:cNvSpPr txBox="1"/>
          <p:nvPr/>
        </p:nvSpPr>
        <p:spPr>
          <a:xfrm>
            <a:off x="461399" y="6528427"/>
            <a:ext cx="5634601" cy="224998"/>
          </a:xfrm>
          <a:prstGeom prst="rect">
            <a:avLst/>
          </a:prstGeom>
          <a:noFill/>
          <a:ln>
            <a:noFill/>
          </a:ln>
        </p:spPr>
        <p:txBody>
          <a:bodyPr anchorCtr="0" anchor="t" bIns="45700" lIns="88600" spcFirstLastPara="1" rIns="88600" wrap="square" tIns="45700">
            <a:spAutoFit/>
          </a:bodyPr>
          <a:lstStyle/>
          <a:p>
            <a:pPr indent="0" lvl="0" marL="0" marR="0" rtl="0" algn="l">
              <a:spcBef>
                <a:spcPts val="0"/>
              </a:spcBef>
              <a:spcAft>
                <a:spcPts val="0"/>
              </a:spcAft>
              <a:buNone/>
            </a:pPr>
            <a:r>
              <a:rPr b="0" i="0" lang="fr-FR" sz="862" u="none" cap="none" strike="noStrike">
                <a:solidFill>
                  <a:schemeClr val="lt1"/>
                </a:solidFill>
                <a:latin typeface="Oxygen"/>
                <a:ea typeface="Oxygen"/>
                <a:cs typeface="Oxygen"/>
                <a:sym typeface="Oxygen"/>
              </a:rPr>
              <a:t>MARCHÉ DE L’INVESTISSEMENT EN IMMOBILIER DE COMMERCE / FRANCE –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16"/>
              <a:buFont typeface="Calibri"/>
              <a:buNone/>
              <a:defRPr b="0" i="0" sz="5416"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47421" lvl="0" marL="457200" marR="0" rtl="0" algn="l">
              <a:lnSpc>
                <a:spcPct val="90000"/>
              </a:lnSpc>
              <a:spcBef>
                <a:spcPts val="1231"/>
              </a:spcBef>
              <a:spcAft>
                <a:spcPts val="0"/>
              </a:spcAft>
              <a:buClr>
                <a:schemeClr val="dk1"/>
              </a:buClr>
              <a:buSzPts val="3446"/>
              <a:buFont typeface="Arial"/>
              <a:buChar char="•"/>
              <a:defRPr b="0" i="0" sz="3446" u="none" cap="none" strike="noStrike">
                <a:solidFill>
                  <a:schemeClr val="dk1"/>
                </a:solidFill>
                <a:latin typeface="Calibri"/>
                <a:ea typeface="Calibri"/>
                <a:cs typeface="Calibri"/>
                <a:sym typeface="Calibri"/>
              </a:defRPr>
            </a:lvl1pPr>
            <a:lvl2pPr indent="-416179" lvl="1" marL="914400" marR="0" rtl="0" algn="l">
              <a:lnSpc>
                <a:spcPct val="90000"/>
              </a:lnSpc>
              <a:spcBef>
                <a:spcPts val="615"/>
              </a:spcBef>
              <a:spcAft>
                <a:spcPts val="0"/>
              </a:spcAft>
              <a:buClr>
                <a:schemeClr val="dk1"/>
              </a:buClr>
              <a:buSzPts val="2954"/>
              <a:buFont typeface="Arial"/>
              <a:buChar char="•"/>
              <a:defRPr b="0" i="0" sz="2954" u="none" cap="none" strike="noStrike">
                <a:solidFill>
                  <a:schemeClr val="dk1"/>
                </a:solidFill>
                <a:latin typeface="Calibri"/>
                <a:ea typeface="Calibri"/>
                <a:cs typeface="Calibri"/>
                <a:sym typeface="Calibri"/>
              </a:defRPr>
            </a:lvl2pPr>
            <a:lvl3pPr indent="-384936" lvl="2" marL="1371600" marR="0" rtl="0" algn="l">
              <a:lnSpc>
                <a:spcPct val="90000"/>
              </a:lnSpc>
              <a:spcBef>
                <a:spcPts val="615"/>
              </a:spcBef>
              <a:spcAft>
                <a:spcPts val="0"/>
              </a:spcAft>
              <a:buClr>
                <a:schemeClr val="dk1"/>
              </a:buClr>
              <a:buSzPts val="2462"/>
              <a:buFont typeface="Arial"/>
              <a:buChar char="•"/>
              <a:defRPr b="0" i="0" sz="2462" u="none" cap="none" strike="noStrike">
                <a:solidFill>
                  <a:schemeClr val="dk1"/>
                </a:solidFill>
                <a:latin typeface="Calibri"/>
                <a:ea typeface="Calibri"/>
                <a:cs typeface="Calibri"/>
                <a:sym typeface="Calibri"/>
              </a:defRPr>
            </a:lvl3pPr>
            <a:lvl4pPr indent="-369252" lvl="3" marL="18288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4pPr>
            <a:lvl5pPr indent="-369252" lvl="4" marL="22860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5pPr>
            <a:lvl6pPr indent="-369252" lvl="5" marL="27432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6pPr>
            <a:lvl7pPr indent="-369252" lvl="6" marL="32004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7pPr>
            <a:lvl8pPr indent="-369252" lvl="7" marL="36576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8pPr>
            <a:lvl9pPr indent="-369252" lvl="8" marL="41148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77"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77"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1" y="635635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77" u="none" cap="none" strike="noStrike">
                <a:solidFill>
                  <a:srgbClr val="888888"/>
                </a:solidFill>
                <a:latin typeface="Calibri"/>
                <a:ea typeface="Calibri"/>
                <a:cs typeface="Calibri"/>
                <a:sym typeface="Calibri"/>
              </a:defRPr>
            </a:lvl1pPr>
            <a:lvl2pPr indent="0" lvl="1" marL="0" marR="0" rtl="0" algn="r">
              <a:spcBef>
                <a:spcPts val="0"/>
              </a:spcBef>
              <a:buNone/>
              <a:defRPr b="0" i="0" sz="1477" u="none" cap="none" strike="noStrike">
                <a:solidFill>
                  <a:srgbClr val="888888"/>
                </a:solidFill>
                <a:latin typeface="Calibri"/>
                <a:ea typeface="Calibri"/>
                <a:cs typeface="Calibri"/>
                <a:sym typeface="Calibri"/>
              </a:defRPr>
            </a:lvl2pPr>
            <a:lvl3pPr indent="0" lvl="2" marL="0" marR="0" rtl="0" algn="r">
              <a:spcBef>
                <a:spcPts val="0"/>
              </a:spcBef>
              <a:buNone/>
              <a:defRPr b="0" i="0" sz="1477" u="none" cap="none" strike="noStrike">
                <a:solidFill>
                  <a:srgbClr val="888888"/>
                </a:solidFill>
                <a:latin typeface="Calibri"/>
                <a:ea typeface="Calibri"/>
                <a:cs typeface="Calibri"/>
                <a:sym typeface="Calibri"/>
              </a:defRPr>
            </a:lvl3pPr>
            <a:lvl4pPr indent="0" lvl="3" marL="0" marR="0" rtl="0" algn="r">
              <a:spcBef>
                <a:spcPts val="0"/>
              </a:spcBef>
              <a:buNone/>
              <a:defRPr b="0" i="0" sz="1477" u="none" cap="none" strike="noStrike">
                <a:solidFill>
                  <a:srgbClr val="888888"/>
                </a:solidFill>
                <a:latin typeface="Calibri"/>
                <a:ea typeface="Calibri"/>
                <a:cs typeface="Calibri"/>
                <a:sym typeface="Calibri"/>
              </a:defRPr>
            </a:lvl4pPr>
            <a:lvl5pPr indent="0" lvl="4" marL="0" marR="0" rtl="0" algn="r">
              <a:spcBef>
                <a:spcPts val="0"/>
              </a:spcBef>
              <a:buNone/>
              <a:defRPr b="0" i="0" sz="1477" u="none" cap="none" strike="noStrike">
                <a:solidFill>
                  <a:srgbClr val="888888"/>
                </a:solidFill>
                <a:latin typeface="Calibri"/>
                <a:ea typeface="Calibri"/>
                <a:cs typeface="Calibri"/>
                <a:sym typeface="Calibri"/>
              </a:defRPr>
            </a:lvl5pPr>
            <a:lvl6pPr indent="0" lvl="5" marL="0" marR="0" rtl="0" algn="r">
              <a:spcBef>
                <a:spcPts val="0"/>
              </a:spcBef>
              <a:buNone/>
              <a:defRPr b="0" i="0" sz="1477" u="none" cap="none" strike="noStrike">
                <a:solidFill>
                  <a:srgbClr val="888888"/>
                </a:solidFill>
                <a:latin typeface="Calibri"/>
                <a:ea typeface="Calibri"/>
                <a:cs typeface="Calibri"/>
                <a:sym typeface="Calibri"/>
              </a:defRPr>
            </a:lvl6pPr>
            <a:lvl7pPr indent="0" lvl="6" marL="0" marR="0" rtl="0" algn="r">
              <a:spcBef>
                <a:spcPts val="0"/>
              </a:spcBef>
              <a:buNone/>
              <a:defRPr b="0" i="0" sz="1477" u="none" cap="none" strike="noStrike">
                <a:solidFill>
                  <a:srgbClr val="888888"/>
                </a:solidFill>
                <a:latin typeface="Calibri"/>
                <a:ea typeface="Calibri"/>
                <a:cs typeface="Calibri"/>
                <a:sym typeface="Calibri"/>
              </a:defRPr>
            </a:lvl7pPr>
            <a:lvl8pPr indent="0" lvl="7" marL="0" marR="0" rtl="0" algn="r">
              <a:spcBef>
                <a:spcPts val="0"/>
              </a:spcBef>
              <a:buNone/>
              <a:defRPr b="0" i="0" sz="1477" u="none" cap="none" strike="noStrike">
                <a:solidFill>
                  <a:srgbClr val="888888"/>
                </a:solidFill>
                <a:latin typeface="Calibri"/>
                <a:ea typeface="Calibri"/>
                <a:cs typeface="Calibri"/>
                <a:sym typeface="Calibri"/>
              </a:defRPr>
            </a:lvl8pPr>
            <a:lvl9pPr indent="0" lvl="8" marL="0" marR="0" rtl="0" algn="r">
              <a:spcBef>
                <a:spcPts val="0"/>
              </a:spcBef>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25"/>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16"/>
              <a:buFont typeface="Calibri"/>
              <a:buNone/>
              <a:defRPr b="0" i="0" sz="5416"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25"/>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47421" lvl="0" marL="457200" marR="0" rtl="0" algn="l">
              <a:lnSpc>
                <a:spcPct val="90000"/>
              </a:lnSpc>
              <a:spcBef>
                <a:spcPts val="1231"/>
              </a:spcBef>
              <a:spcAft>
                <a:spcPts val="0"/>
              </a:spcAft>
              <a:buClr>
                <a:schemeClr val="dk1"/>
              </a:buClr>
              <a:buSzPts val="3446"/>
              <a:buFont typeface="Arial"/>
              <a:buChar char="•"/>
              <a:defRPr b="0" i="0" sz="3446" u="none" cap="none" strike="noStrike">
                <a:solidFill>
                  <a:schemeClr val="dk1"/>
                </a:solidFill>
                <a:latin typeface="Calibri"/>
                <a:ea typeface="Calibri"/>
                <a:cs typeface="Calibri"/>
                <a:sym typeface="Calibri"/>
              </a:defRPr>
            </a:lvl1pPr>
            <a:lvl2pPr indent="-416179" lvl="1" marL="914400" marR="0" rtl="0" algn="l">
              <a:lnSpc>
                <a:spcPct val="90000"/>
              </a:lnSpc>
              <a:spcBef>
                <a:spcPts val="615"/>
              </a:spcBef>
              <a:spcAft>
                <a:spcPts val="0"/>
              </a:spcAft>
              <a:buClr>
                <a:schemeClr val="dk1"/>
              </a:buClr>
              <a:buSzPts val="2954"/>
              <a:buFont typeface="Arial"/>
              <a:buChar char="•"/>
              <a:defRPr b="0" i="0" sz="2954" u="none" cap="none" strike="noStrike">
                <a:solidFill>
                  <a:schemeClr val="dk1"/>
                </a:solidFill>
                <a:latin typeface="Calibri"/>
                <a:ea typeface="Calibri"/>
                <a:cs typeface="Calibri"/>
                <a:sym typeface="Calibri"/>
              </a:defRPr>
            </a:lvl2pPr>
            <a:lvl3pPr indent="-384936" lvl="2" marL="1371600" marR="0" rtl="0" algn="l">
              <a:lnSpc>
                <a:spcPct val="90000"/>
              </a:lnSpc>
              <a:spcBef>
                <a:spcPts val="615"/>
              </a:spcBef>
              <a:spcAft>
                <a:spcPts val="0"/>
              </a:spcAft>
              <a:buClr>
                <a:schemeClr val="dk1"/>
              </a:buClr>
              <a:buSzPts val="2462"/>
              <a:buFont typeface="Arial"/>
              <a:buChar char="•"/>
              <a:defRPr b="0" i="0" sz="2462" u="none" cap="none" strike="noStrike">
                <a:solidFill>
                  <a:schemeClr val="dk1"/>
                </a:solidFill>
                <a:latin typeface="Calibri"/>
                <a:ea typeface="Calibri"/>
                <a:cs typeface="Calibri"/>
                <a:sym typeface="Calibri"/>
              </a:defRPr>
            </a:lvl3pPr>
            <a:lvl4pPr indent="-369252" lvl="3" marL="18288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4pPr>
            <a:lvl5pPr indent="-369252" lvl="4" marL="22860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5pPr>
            <a:lvl6pPr indent="-369252" lvl="5" marL="27432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6pPr>
            <a:lvl7pPr indent="-369252" lvl="6" marL="32004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7pPr>
            <a:lvl8pPr indent="-369252" lvl="7" marL="36576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8pPr>
            <a:lvl9pPr indent="-369252" lvl="8" marL="4114800" marR="0" rtl="0" algn="l">
              <a:lnSpc>
                <a:spcPct val="90000"/>
              </a:lnSpc>
              <a:spcBef>
                <a:spcPts val="615"/>
              </a:spcBef>
              <a:spcAft>
                <a:spcPts val="0"/>
              </a:spcAft>
              <a:buClr>
                <a:schemeClr val="dk1"/>
              </a:buClr>
              <a:buSzPts val="2215"/>
              <a:buFont typeface="Arial"/>
              <a:buChar char="•"/>
              <a:defRPr b="0" i="0" sz="2215" u="none" cap="none" strike="noStrike">
                <a:solidFill>
                  <a:schemeClr val="dk1"/>
                </a:solidFill>
                <a:latin typeface="Calibri"/>
                <a:ea typeface="Calibri"/>
                <a:cs typeface="Calibri"/>
                <a:sym typeface="Calibri"/>
              </a:defRPr>
            </a:lvl9pPr>
          </a:lstStyle>
          <a:p/>
        </p:txBody>
      </p:sp>
      <p:sp>
        <p:nvSpPr>
          <p:cNvPr id="58" name="Google Shape;58;p25"/>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77"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25"/>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77"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25"/>
          <p:cNvSpPr txBox="1"/>
          <p:nvPr>
            <p:ph idx="12" type="sldNum"/>
          </p:nvPr>
        </p:nvSpPr>
        <p:spPr>
          <a:xfrm>
            <a:off x="8610601" y="635635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77" u="none" cap="none" strike="noStrike">
                <a:solidFill>
                  <a:srgbClr val="888888"/>
                </a:solidFill>
                <a:latin typeface="Calibri"/>
                <a:ea typeface="Calibri"/>
                <a:cs typeface="Calibri"/>
                <a:sym typeface="Calibri"/>
              </a:defRPr>
            </a:lvl1pPr>
            <a:lvl2pPr indent="0" lvl="1" marL="0" marR="0" rtl="0" algn="r">
              <a:spcBef>
                <a:spcPts val="0"/>
              </a:spcBef>
              <a:buNone/>
              <a:defRPr b="0" i="0" sz="1477" u="none" cap="none" strike="noStrike">
                <a:solidFill>
                  <a:srgbClr val="888888"/>
                </a:solidFill>
                <a:latin typeface="Calibri"/>
                <a:ea typeface="Calibri"/>
                <a:cs typeface="Calibri"/>
                <a:sym typeface="Calibri"/>
              </a:defRPr>
            </a:lvl2pPr>
            <a:lvl3pPr indent="0" lvl="2" marL="0" marR="0" rtl="0" algn="r">
              <a:spcBef>
                <a:spcPts val="0"/>
              </a:spcBef>
              <a:buNone/>
              <a:defRPr b="0" i="0" sz="1477" u="none" cap="none" strike="noStrike">
                <a:solidFill>
                  <a:srgbClr val="888888"/>
                </a:solidFill>
                <a:latin typeface="Calibri"/>
                <a:ea typeface="Calibri"/>
                <a:cs typeface="Calibri"/>
                <a:sym typeface="Calibri"/>
              </a:defRPr>
            </a:lvl3pPr>
            <a:lvl4pPr indent="0" lvl="3" marL="0" marR="0" rtl="0" algn="r">
              <a:spcBef>
                <a:spcPts val="0"/>
              </a:spcBef>
              <a:buNone/>
              <a:defRPr b="0" i="0" sz="1477" u="none" cap="none" strike="noStrike">
                <a:solidFill>
                  <a:srgbClr val="888888"/>
                </a:solidFill>
                <a:latin typeface="Calibri"/>
                <a:ea typeface="Calibri"/>
                <a:cs typeface="Calibri"/>
                <a:sym typeface="Calibri"/>
              </a:defRPr>
            </a:lvl4pPr>
            <a:lvl5pPr indent="0" lvl="4" marL="0" marR="0" rtl="0" algn="r">
              <a:spcBef>
                <a:spcPts val="0"/>
              </a:spcBef>
              <a:buNone/>
              <a:defRPr b="0" i="0" sz="1477" u="none" cap="none" strike="noStrike">
                <a:solidFill>
                  <a:srgbClr val="888888"/>
                </a:solidFill>
                <a:latin typeface="Calibri"/>
                <a:ea typeface="Calibri"/>
                <a:cs typeface="Calibri"/>
                <a:sym typeface="Calibri"/>
              </a:defRPr>
            </a:lvl5pPr>
            <a:lvl6pPr indent="0" lvl="5" marL="0" marR="0" rtl="0" algn="r">
              <a:spcBef>
                <a:spcPts val="0"/>
              </a:spcBef>
              <a:buNone/>
              <a:defRPr b="0" i="0" sz="1477" u="none" cap="none" strike="noStrike">
                <a:solidFill>
                  <a:srgbClr val="888888"/>
                </a:solidFill>
                <a:latin typeface="Calibri"/>
                <a:ea typeface="Calibri"/>
                <a:cs typeface="Calibri"/>
                <a:sym typeface="Calibri"/>
              </a:defRPr>
            </a:lvl6pPr>
            <a:lvl7pPr indent="0" lvl="6" marL="0" marR="0" rtl="0" algn="r">
              <a:spcBef>
                <a:spcPts val="0"/>
              </a:spcBef>
              <a:buNone/>
              <a:defRPr b="0" i="0" sz="1477" u="none" cap="none" strike="noStrike">
                <a:solidFill>
                  <a:srgbClr val="888888"/>
                </a:solidFill>
                <a:latin typeface="Calibri"/>
                <a:ea typeface="Calibri"/>
                <a:cs typeface="Calibri"/>
                <a:sym typeface="Calibri"/>
              </a:defRPr>
            </a:lvl7pPr>
            <a:lvl8pPr indent="0" lvl="7" marL="0" marR="0" rtl="0" algn="r">
              <a:spcBef>
                <a:spcPts val="0"/>
              </a:spcBef>
              <a:buNone/>
              <a:defRPr b="0" i="0" sz="1477" u="none" cap="none" strike="noStrike">
                <a:solidFill>
                  <a:srgbClr val="888888"/>
                </a:solidFill>
                <a:latin typeface="Calibri"/>
                <a:ea typeface="Calibri"/>
                <a:cs typeface="Calibri"/>
                <a:sym typeface="Calibri"/>
              </a:defRPr>
            </a:lvl8pPr>
            <a:lvl9pPr indent="0" lvl="8" marL="0" marR="0" rtl="0" algn="r">
              <a:spcBef>
                <a:spcPts val="0"/>
              </a:spcBef>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chart" Target="../charts/chart6.xml"/><Relationship Id="rId6"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1" Type="http://schemas.openxmlformats.org/officeDocument/2006/relationships/hyperlink" Target="#STATS!M5" TargetMode="External"/><Relationship Id="rId10" Type="http://schemas.openxmlformats.org/officeDocument/2006/relationships/hyperlink" Target="#STATS!M5" TargetMode="External"/><Relationship Id="rId13" Type="http://schemas.openxmlformats.org/officeDocument/2006/relationships/hyperlink" Target="#STATS!M5" TargetMode="External"/><Relationship Id="rId12" Type="http://schemas.openxmlformats.org/officeDocument/2006/relationships/hyperlink" Target="#INPUT!M5"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STATS!M5" TargetMode="External"/><Relationship Id="rId4" Type="http://schemas.openxmlformats.org/officeDocument/2006/relationships/hyperlink" Target="#STATS!M5" TargetMode="External"/><Relationship Id="rId9" Type="http://schemas.openxmlformats.org/officeDocument/2006/relationships/hyperlink" Target="#STATS!M5" TargetMode="External"/><Relationship Id="rId15" Type="http://schemas.openxmlformats.org/officeDocument/2006/relationships/image" Target="../media/image21.png"/><Relationship Id="rId14" Type="http://schemas.openxmlformats.org/officeDocument/2006/relationships/hyperlink" Target="#STATS!M5" TargetMode="External"/><Relationship Id="rId17" Type="http://schemas.openxmlformats.org/officeDocument/2006/relationships/image" Target="../media/image24.png"/><Relationship Id="rId16" Type="http://schemas.openxmlformats.org/officeDocument/2006/relationships/image" Target="../media/image23.png"/><Relationship Id="rId5" Type="http://schemas.openxmlformats.org/officeDocument/2006/relationships/hyperlink" Target="#STATS!M5" TargetMode="External"/><Relationship Id="rId19" Type="http://schemas.openxmlformats.org/officeDocument/2006/relationships/image" Target="../media/image26.png"/><Relationship Id="rId6" Type="http://schemas.openxmlformats.org/officeDocument/2006/relationships/hyperlink" Target="#STATS!M5" TargetMode="External"/><Relationship Id="rId18" Type="http://schemas.openxmlformats.org/officeDocument/2006/relationships/image" Target="../media/image25.png"/><Relationship Id="rId7" Type="http://schemas.openxmlformats.org/officeDocument/2006/relationships/hyperlink" Target="#STATS!M5" TargetMode="External"/><Relationship Id="rId8" Type="http://schemas.openxmlformats.org/officeDocument/2006/relationships/hyperlink" Target="#STATS!M5"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STATS!M5" TargetMode="External"/><Relationship Id="rId10" Type="http://schemas.openxmlformats.org/officeDocument/2006/relationships/hyperlink" Target="#STATS!M5" TargetMode="External"/><Relationship Id="rId13" Type="http://schemas.openxmlformats.org/officeDocument/2006/relationships/hyperlink" Target="#STATS!M5" TargetMode="External"/><Relationship Id="rId12" Type="http://schemas.openxmlformats.org/officeDocument/2006/relationships/hyperlink" Target="#INPUT!M5"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STATS!M5" TargetMode="External"/><Relationship Id="rId4" Type="http://schemas.openxmlformats.org/officeDocument/2006/relationships/hyperlink" Target="#STATS!M5" TargetMode="External"/><Relationship Id="rId9" Type="http://schemas.openxmlformats.org/officeDocument/2006/relationships/hyperlink" Target="#STATS!M5" TargetMode="External"/><Relationship Id="rId15" Type="http://schemas.openxmlformats.org/officeDocument/2006/relationships/image" Target="../media/image27.png"/><Relationship Id="rId14" Type="http://schemas.openxmlformats.org/officeDocument/2006/relationships/hyperlink" Target="#STATS!M5" TargetMode="External"/><Relationship Id="rId17" Type="http://schemas.openxmlformats.org/officeDocument/2006/relationships/image" Target="../media/image29.png"/><Relationship Id="rId16" Type="http://schemas.openxmlformats.org/officeDocument/2006/relationships/image" Target="../media/image28.png"/><Relationship Id="rId5" Type="http://schemas.openxmlformats.org/officeDocument/2006/relationships/hyperlink" Target="#STATS!M5" TargetMode="External"/><Relationship Id="rId6" Type="http://schemas.openxmlformats.org/officeDocument/2006/relationships/hyperlink" Target="#STATS!M5" TargetMode="External"/><Relationship Id="rId7" Type="http://schemas.openxmlformats.org/officeDocument/2006/relationships/hyperlink" Target="#STATS!M5" TargetMode="External"/><Relationship Id="rId8" Type="http://schemas.openxmlformats.org/officeDocument/2006/relationships/hyperlink" Target="#STATS!M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8.png"/><Relationship Id="rId5" Type="http://schemas.openxmlformats.org/officeDocument/2006/relationships/slide" Target="/ppt/slides/slide3.xml"/><Relationship Id="rId6" Type="http://schemas.openxmlformats.org/officeDocument/2006/relationships/slide" Target="/ppt/slides/slide3.xml"/><Relationship Id="rId7" Type="http://schemas.openxmlformats.org/officeDocument/2006/relationships/slide" Target="/ppt/slides/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11" Type="http://schemas.openxmlformats.org/officeDocument/2006/relationships/image" Target="../media/image50.jpg"/><Relationship Id="rId10" Type="http://schemas.openxmlformats.org/officeDocument/2006/relationships/image" Target="../media/image52.jpg"/><Relationship Id="rId13" Type="http://schemas.openxmlformats.org/officeDocument/2006/relationships/image" Target="../media/image51.jpg"/><Relationship Id="rId12" Type="http://schemas.openxmlformats.org/officeDocument/2006/relationships/image" Target="../media/image56.jp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44.jpg"/><Relationship Id="rId9" Type="http://schemas.openxmlformats.org/officeDocument/2006/relationships/image" Target="../media/image46.jpg"/><Relationship Id="rId15" Type="http://schemas.openxmlformats.org/officeDocument/2006/relationships/image" Target="../media/image54.jpg"/><Relationship Id="rId14" Type="http://schemas.openxmlformats.org/officeDocument/2006/relationships/image" Target="../media/image53.jpg"/><Relationship Id="rId5" Type="http://schemas.openxmlformats.org/officeDocument/2006/relationships/image" Target="../media/image43.jpg"/><Relationship Id="rId6" Type="http://schemas.openxmlformats.org/officeDocument/2006/relationships/image" Target="../media/image48.png"/><Relationship Id="rId7" Type="http://schemas.openxmlformats.org/officeDocument/2006/relationships/image" Target="../media/image49.jpg"/><Relationship Id="rId8" Type="http://schemas.openxmlformats.org/officeDocument/2006/relationships/image" Target="../media/image4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5.jp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chart" Target="../charts/char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b="15626" l="0" r="0" t="0"/>
          <a:stretch/>
        </p:blipFill>
        <p:spPr>
          <a:xfrm>
            <a:off x="0" y="-1"/>
            <a:ext cx="12191998" cy="6858001"/>
          </a:xfrm>
          <a:prstGeom prst="rect">
            <a:avLst/>
          </a:prstGeom>
          <a:noFill/>
          <a:ln>
            <a:noFill/>
          </a:ln>
        </p:spPr>
      </p:pic>
      <p:sp>
        <p:nvSpPr>
          <p:cNvPr id="107" name="Google Shape;107;p1"/>
          <p:cNvSpPr/>
          <p:nvPr/>
        </p:nvSpPr>
        <p:spPr>
          <a:xfrm rot="5400000">
            <a:off x="5159114" y="-608619"/>
            <a:ext cx="1873771" cy="12191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108" name="Google Shape;108;p1"/>
          <p:cNvSpPr txBox="1"/>
          <p:nvPr/>
        </p:nvSpPr>
        <p:spPr>
          <a:xfrm>
            <a:off x="1263333" y="4764496"/>
            <a:ext cx="10928667" cy="1189558"/>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0" lang="fr-FR" sz="2954" u="none" cap="none" strike="noStrike">
                <a:solidFill>
                  <a:srgbClr val="002855"/>
                </a:solidFill>
                <a:latin typeface="Oxygen"/>
                <a:ea typeface="Oxygen"/>
                <a:cs typeface="Oxygen"/>
                <a:sym typeface="Oxygen"/>
              </a:rPr>
              <a:t>MARCHÉ DE L’INVESTISSEMENT </a:t>
            </a:r>
            <a:br>
              <a:rPr b="0" i="0" lang="fr-FR" sz="2954" u="none" cap="none" strike="noStrike">
                <a:solidFill>
                  <a:srgbClr val="002855"/>
                </a:solidFill>
                <a:latin typeface="Oxygen"/>
                <a:ea typeface="Oxygen"/>
                <a:cs typeface="Oxygen"/>
                <a:sym typeface="Oxygen"/>
              </a:rPr>
            </a:br>
            <a:r>
              <a:rPr b="1" i="0" lang="fr-FR" sz="3939" u="none" cap="none" strike="noStrike">
                <a:solidFill>
                  <a:srgbClr val="002855"/>
                </a:solidFill>
                <a:latin typeface="Oxygen"/>
                <a:ea typeface="Oxygen"/>
                <a:cs typeface="Oxygen"/>
                <a:sym typeface="Oxygen"/>
              </a:rPr>
              <a:t>EN IMMOBILIER LOGISTIQUE &amp; INDUSTRIEL</a:t>
            </a:r>
            <a:endParaRPr/>
          </a:p>
        </p:txBody>
      </p:sp>
      <p:sp>
        <p:nvSpPr>
          <p:cNvPr id="109" name="Google Shape;109;p1"/>
          <p:cNvSpPr txBox="1"/>
          <p:nvPr/>
        </p:nvSpPr>
        <p:spPr>
          <a:xfrm>
            <a:off x="1263333" y="5973975"/>
            <a:ext cx="1684239" cy="344199"/>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1" lang="fr-FR" sz="1400" u="none" cap="none" strike="noStrike">
                <a:solidFill>
                  <a:srgbClr val="002855"/>
                </a:solidFill>
                <a:latin typeface="Oxygen Light"/>
                <a:ea typeface="Oxygen Light"/>
                <a:cs typeface="Oxygen Light"/>
                <a:sym typeface="Oxygen Light"/>
              </a:rPr>
              <a:t>FRANCE - 2023</a:t>
            </a:r>
            <a:endParaRPr/>
          </a:p>
        </p:txBody>
      </p:sp>
      <p:cxnSp>
        <p:nvCxnSpPr>
          <p:cNvPr id="110" name="Google Shape;110;p1"/>
          <p:cNvCxnSpPr/>
          <p:nvPr/>
        </p:nvCxnSpPr>
        <p:spPr>
          <a:xfrm>
            <a:off x="0" y="6574167"/>
            <a:ext cx="12192004" cy="0"/>
          </a:xfrm>
          <a:prstGeom prst="straightConnector1">
            <a:avLst/>
          </a:prstGeom>
          <a:noFill/>
          <a:ln cap="flat" cmpd="sng" w="12700">
            <a:solidFill>
              <a:schemeClr val="lt1"/>
            </a:solidFill>
            <a:prstDash val="solid"/>
            <a:miter lim="800000"/>
            <a:headEnd len="sm" w="sm" type="none"/>
            <a:tailEnd len="sm" w="sm" type="none"/>
          </a:ln>
        </p:spPr>
      </p:cxnSp>
      <p:pic>
        <p:nvPicPr>
          <p:cNvPr id="111" name="Google Shape;111;p1"/>
          <p:cNvPicPr preferRelativeResize="0"/>
          <p:nvPr/>
        </p:nvPicPr>
        <p:blipFill rotWithShape="1">
          <a:blip r:embed="rId4">
            <a:alphaModFix/>
          </a:blip>
          <a:srcRect b="0" l="0" r="0" t="0"/>
          <a:stretch/>
        </p:blipFill>
        <p:spPr>
          <a:xfrm>
            <a:off x="9943191" y="-354001"/>
            <a:ext cx="2737610" cy="2053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Extérieur du bâtiment en verre bleu" id="270" name="Google Shape;270;p10"/>
          <p:cNvPicPr preferRelativeResize="0"/>
          <p:nvPr/>
        </p:nvPicPr>
        <p:blipFill rotWithShape="1">
          <a:blip r:embed="rId3">
            <a:alphaModFix/>
          </a:blip>
          <a:srcRect b="15666" l="0" r="0" t="0"/>
          <a:stretch/>
        </p:blipFill>
        <p:spPr>
          <a:xfrm>
            <a:off x="0" y="0"/>
            <a:ext cx="12192000" cy="6858001"/>
          </a:xfrm>
          <a:prstGeom prst="rect">
            <a:avLst/>
          </a:prstGeom>
          <a:noFill/>
          <a:ln>
            <a:noFill/>
          </a:ln>
        </p:spPr>
      </p:pic>
      <p:sp>
        <p:nvSpPr>
          <p:cNvPr id="271" name="Google Shape;271;p10"/>
          <p:cNvSpPr/>
          <p:nvPr/>
        </p:nvSpPr>
        <p:spPr>
          <a:xfrm rot="5400000">
            <a:off x="7499081" y="-9709"/>
            <a:ext cx="2448007" cy="6937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grpSp>
        <p:nvGrpSpPr>
          <p:cNvPr id="272" name="Google Shape;272;p10"/>
          <p:cNvGrpSpPr/>
          <p:nvPr/>
        </p:nvGrpSpPr>
        <p:grpSpPr>
          <a:xfrm>
            <a:off x="5747316" y="2636972"/>
            <a:ext cx="6154398" cy="1708915"/>
            <a:chOff x="5336842" y="2564211"/>
            <a:chExt cx="8727761" cy="1388494"/>
          </a:xfrm>
        </p:grpSpPr>
        <p:sp>
          <p:nvSpPr>
            <p:cNvPr id="273" name="Google Shape;273;p10"/>
            <p:cNvSpPr txBox="1"/>
            <p:nvPr/>
          </p:nvSpPr>
          <p:spPr>
            <a:xfrm>
              <a:off x="5336844" y="3089053"/>
              <a:ext cx="8727759" cy="863652"/>
            </a:xfrm>
            <a:prstGeom prst="rect">
              <a:avLst/>
            </a:prstGeom>
            <a:noFill/>
            <a:ln>
              <a:noFill/>
            </a:ln>
          </p:spPr>
          <p:txBody>
            <a:bodyPr anchorCtr="0" anchor="t" bIns="221525" lIns="88600" spcFirstLastPara="1" rIns="88600" wrap="square" tIns="221525">
              <a:spAutoFit/>
            </a:bodyPr>
            <a:lstStyle/>
            <a:p>
              <a:pPr indent="0" lvl="0" marL="0" marR="0" rtl="0" algn="l">
                <a:spcBef>
                  <a:spcPts val="0"/>
                </a:spcBef>
                <a:spcAft>
                  <a:spcPts val="0"/>
                </a:spcAft>
                <a:buNone/>
              </a:pPr>
              <a:r>
                <a:rPr b="1" i="0" lang="fr-FR" sz="4000" u="none" cap="none" strike="noStrike">
                  <a:solidFill>
                    <a:srgbClr val="002855"/>
                  </a:solidFill>
                  <a:latin typeface="Oxygen"/>
                  <a:ea typeface="Oxygen"/>
                  <a:cs typeface="Oxygen"/>
                  <a:sym typeface="Oxygen"/>
                </a:rPr>
                <a:t>Immobilier industriel</a:t>
              </a:r>
              <a:endParaRPr/>
            </a:p>
          </p:txBody>
        </p:sp>
        <p:sp>
          <p:nvSpPr>
            <p:cNvPr id="274" name="Google Shape;274;p10"/>
            <p:cNvSpPr txBox="1"/>
            <p:nvPr/>
          </p:nvSpPr>
          <p:spPr>
            <a:xfrm>
              <a:off x="5336842" y="2564211"/>
              <a:ext cx="4961035" cy="604750"/>
            </a:xfrm>
            <a:prstGeom prst="rect">
              <a:avLst/>
            </a:prstGeom>
            <a:solidFill>
              <a:schemeClr val="lt1"/>
            </a:solid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0" lang="fr-FR" sz="2000" u="none" cap="none" strike="noStrike">
                  <a:solidFill>
                    <a:srgbClr val="004E9E"/>
                  </a:solidFill>
                  <a:latin typeface="Oxygen"/>
                  <a:ea typeface="Oxygen"/>
                  <a:cs typeface="Oxygen"/>
                  <a:sym typeface="Oxygen"/>
                </a:rPr>
                <a:t>Marché de l’investissement</a:t>
              </a:r>
              <a:endParaRPr/>
            </a:p>
            <a:p>
              <a:pPr indent="0" lvl="0" marL="0" marR="0" rtl="0" algn="l">
                <a:spcBef>
                  <a:spcPts val="0"/>
                </a:spcBef>
                <a:spcAft>
                  <a:spcPts val="0"/>
                </a:spcAft>
                <a:buNone/>
              </a:pPr>
              <a:r>
                <a:rPr b="0" i="0" lang="fr-FR" sz="2000" u="none" cap="none" strike="noStrike">
                  <a:solidFill>
                    <a:srgbClr val="004E9E"/>
                  </a:solidFill>
                  <a:latin typeface="Oxygen"/>
                  <a:ea typeface="Oxygen"/>
                  <a:cs typeface="Oxygen"/>
                  <a:sym typeface="Oxygen"/>
                </a:rPr>
                <a:t>France 2023</a:t>
              </a:r>
              <a:endParaRPr/>
            </a:p>
          </p:txBody>
        </p:sp>
      </p:grpSp>
      <p:cxnSp>
        <p:nvCxnSpPr>
          <p:cNvPr id="275" name="Google Shape;275;p10"/>
          <p:cNvCxnSpPr/>
          <p:nvPr/>
        </p:nvCxnSpPr>
        <p:spPr>
          <a:xfrm>
            <a:off x="5254169" y="4842305"/>
            <a:ext cx="6937831" cy="0"/>
          </a:xfrm>
          <a:prstGeom prst="straightConnector1">
            <a:avLst/>
          </a:prstGeom>
          <a:noFill/>
          <a:ln cap="flat" cmpd="sng" w="9525">
            <a:solidFill>
              <a:schemeClr val="lt1"/>
            </a:solidFill>
            <a:prstDash val="solid"/>
            <a:miter lim="800000"/>
            <a:headEnd len="sm" w="sm" type="none"/>
            <a:tailEnd len="sm" w="sm" type="none"/>
          </a:ln>
        </p:spPr>
      </p:cxnSp>
      <p:pic>
        <p:nvPicPr>
          <p:cNvPr id="276" name="Google Shape;276;p10"/>
          <p:cNvPicPr preferRelativeResize="0"/>
          <p:nvPr/>
        </p:nvPicPr>
        <p:blipFill rotWithShape="1">
          <a:blip r:embed="rId4">
            <a:alphaModFix/>
          </a:blip>
          <a:srcRect b="0" l="0" r="0" t="0"/>
          <a:stretch/>
        </p:blipFill>
        <p:spPr>
          <a:xfrm>
            <a:off x="9943191" y="-354001"/>
            <a:ext cx="2737610" cy="20532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nvSpPr>
        <p:spPr>
          <a:xfrm>
            <a:off x="768420" y="1103137"/>
            <a:ext cx="2626713" cy="3560529"/>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i="0" lang="fr-FR" sz="900" u="none" cap="none" strike="noStrike">
                <a:solidFill>
                  <a:srgbClr val="004E9E"/>
                </a:solidFill>
                <a:latin typeface="Oxygen"/>
                <a:ea typeface="Oxygen"/>
                <a:cs typeface="Oxygen"/>
                <a:sym typeface="Oxygen"/>
              </a:rPr>
              <a:t>UNE CHUTE DES VOLUMES INVESTIS APRÈS 2 ANNÉES RECORD</a:t>
            </a:r>
            <a:endParaRPr/>
          </a:p>
          <a:p>
            <a:pPr indent="0" lvl="0" marL="0" marR="9374" rtl="0" algn="just">
              <a:lnSpc>
                <a:spcPct val="105900"/>
              </a:lnSpc>
              <a:spcBef>
                <a:spcPts val="738"/>
              </a:spcBef>
              <a:spcAft>
                <a:spcPts val="0"/>
              </a:spcAft>
              <a:buNone/>
            </a:pPr>
            <a:r>
              <a:rPr b="0" i="0" lang="fr-FR" sz="900" u="none" cap="none" strike="noStrike">
                <a:solidFill>
                  <a:schemeClr val="dk1"/>
                </a:solidFill>
                <a:latin typeface="Oxygen"/>
                <a:ea typeface="Oxygen"/>
                <a:cs typeface="Oxygen"/>
                <a:sym typeface="Oxygen"/>
              </a:rPr>
              <a:t>Après une </a:t>
            </a:r>
            <a:r>
              <a:rPr b="1" i="0" lang="fr-FR" sz="900" u="none" cap="none" strike="noStrike">
                <a:solidFill>
                  <a:schemeClr val="dk1"/>
                </a:solidFill>
                <a:latin typeface="Oxygen"/>
                <a:ea typeface="Oxygen"/>
                <a:cs typeface="Oxygen"/>
                <a:sym typeface="Oxygen"/>
              </a:rPr>
              <a:t>dynamique exceptionnelle </a:t>
            </a:r>
            <a:r>
              <a:rPr b="0" i="0" lang="fr-FR" sz="900" u="none" cap="none" strike="noStrike">
                <a:solidFill>
                  <a:schemeClr val="dk1"/>
                </a:solidFill>
                <a:latin typeface="Oxygen"/>
                <a:ea typeface="Oxygen"/>
                <a:cs typeface="Oxygen"/>
                <a:sym typeface="Oxygen"/>
              </a:rPr>
              <a:t>ces dernières années, le marché de la </a:t>
            </a:r>
            <a:r>
              <a:rPr b="1" i="0" lang="fr-FR" sz="900" u="none" cap="none" strike="noStrike">
                <a:solidFill>
                  <a:schemeClr val="dk1"/>
                </a:solidFill>
                <a:latin typeface="Oxygen"/>
                <a:ea typeface="Oxygen"/>
                <a:cs typeface="Oxygen"/>
                <a:sym typeface="Oxygen"/>
              </a:rPr>
              <a:t>logistique et de l’activité</a:t>
            </a:r>
            <a:r>
              <a:rPr b="0" i="0" lang="fr-FR" sz="900" u="none" cap="none" strike="noStrike">
                <a:solidFill>
                  <a:schemeClr val="dk1"/>
                </a:solidFill>
                <a:latin typeface="Oxygen"/>
                <a:ea typeface="Oxygen"/>
                <a:cs typeface="Oxygen"/>
                <a:sym typeface="Oxygen"/>
              </a:rPr>
              <a:t> s’est essoufflé en 2023, en écho à un contexte économique défavorable pour l’ensemble de l’immobilier d’entreprise. </a:t>
            </a:r>
            <a:endParaRPr/>
          </a:p>
          <a:p>
            <a:pPr indent="0" lvl="0" marL="0" marR="9374" rtl="0" algn="just">
              <a:lnSpc>
                <a:spcPct val="105900"/>
              </a:lnSpc>
              <a:spcBef>
                <a:spcPts val="738"/>
              </a:spcBef>
              <a:spcAft>
                <a:spcPts val="0"/>
              </a:spcAft>
              <a:buNone/>
            </a:pPr>
            <a:r>
              <a:rPr b="0" i="0" lang="fr-FR" sz="900" u="none" cap="none" strike="noStrike">
                <a:solidFill>
                  <a:schemeClr val="dk1"/>
                </a:solidFill>
                <a:latin typeface="Oxygen"/>
                <a:ea typeface="Oxygen"/>
                <a:cs typeface="Oxygen"/>
                <a:sym typeface="Oxygen"/>
              </a:rPr>
              <a:t>Seuls </a:t>
            </a:r>
            <a:r>
              <a:rPr b="1" i="0" lang="fr-FR" sz="900" u="none" cap="none" strike="noStrike">
                <a:solidFill>
                  <a:schemeClr val="dk1"/>
                </a:solidFill>
                <a:latin typeface="Oxygen"/>
                <a:ea typeface="Oxygen"/>
                <a:cs typeface="Oxygen"/>
                <a:sym typeface="Oxygen"/>
              </a:rPr>
              <a:t>2,9</a:t>
            </a:r>
            <a:r>
              <a:rPr b="0" i="0" lang="fr-FR" sz="900" u="none" cap="none" strike="noStrike">
                <a:solidFill>
                  <a:schemeClr val="dk1"/>
                </a:solidFill>
                <a:latin typeface="Oxygen"/>
                <a:ea typeface="Oxygen"/>
                <a:cs typeface="Oxygen"/>
                <a:sym typeface="Oxygen"/>
              </a:rPr>
              <a:t> </a:t>
            </a:r>
            <a:r>
              <a:rPr b="1" i="0" lang="fr-FR" sz="900" u="none" cap="none" strike="noStrike">
                <a:solidFill>
                  <a:schemeClr val="dk1"/>
                </a:solidFill>
                <a:latin typeface="Oxygen"/>
                <a:ea typeface="Oxygen"/>
                <a:cs typeface="Oxygen"/>
                <a:sym typeface="Oxygen"/>
              </a:rPr>
              <a:t>Mds€ </a:t>
            </a:r>
            <a:r>
              <a:rPr b="0" i="0" lang="fr-FR" sz="900" u="none" cap="none" strike="noStrike">
                <a:solidFill>
                  <a:schemeClr val="dk1"/>
                </a:solidFill>
                <a:latin typeface="Oxygen"/>
                <a:ea typeface="Oxygen"/>
                <a:cs typeface="Oxygen"/>
                <a:sym typeface="Oxygen"/>
              </a:rPr>
              <a:t>ont été transactés sur l’année, soit une baisse de plus de 48% par rapport à l’année précédente. </a:t>
            </a:r>
            <a:endParaRPr/>
          </a:p>
          <a:p>
            <a:pPr indent="0" lvl="0" marL="0" marR="9374" rtl="0" algn="just">
              <a:lnSpc>
                <a:spcPct val="105900"/>
              </a:lnSpc>
              <a:spcBef>
                <a:spcPts val="738"/>
              </a:spcBef>
              <a:spcAft>
                <a:spcPts val="0"/>
              </a:spcAft>
              <a:buNone/>
            </a:pPr>
            <a:r>
              <a:rPr b="0" i="0" lang="fr-FR" sz="900" u="none" cap="none" strike="noStrike">
                <a:solidFill>
                  <a:schemeClr val="dk1"/>
                </a:solidFill>
                <a:latin typeface="Oxygen"/>
                <a:ea typeface="Oxygen"/>
                <a:cs typeface="Oxygen"/>
                <a:sym typeface="Oxygen"/>
              </a:rPr>
              <a:t>Seulement </a:t>
            </a:r>
            <a:r>
              <a:rPr b="1" i="0" lang="fr-FR" sz="900" u="none" cap="none" strike="noStrike">
                <a:solidFill>
                  <a:schemeClr val="dk1"/>
                </a:solidFill>
                <a:latin typeface="Oxygen"/>
                <a:ea typeface="Oxygen"/>
                <a:cs typeface="Oxygen"/>
                <a:sym typeface="Oxygen"/>
              </a:rPr>
              <a:t>4 transactions de plus de 100 millions d’euros </a:t>
            </a:r>
            <a:r>
              <a:rPr b="0" i="0" lang="fr-FR" sz="900" u="none" cap="none" strike="noStrike">
                <a:solidFill>
                  <a:schemeClr val="dk1"/>
                </a:solidFill>
                <a:latin typeface="Oxygen"/>
                <a:ea typeface="Oxygen"/>
                <a:cs typeface="Oxygen"/>
                <a:sym typeface="Oxygen"/>
              </a:rPr>
              <a:t>ont été réalisées cette année, à l‘image du portefeuille « Camelia » (170 M€) et du portefeuille « Olympe » (200 M€). À titre de comparaison, en 2022 on dénombrait 15 transactions supérieures à 100 millions d’euros.</a:t>
            </a:r>
            <a:endParaRPr/>
          </a:p>
          <a:p>
            <a:pPr indent="0" lvl="0" marL="0" marR="9374" rtl="0" algn="just">
              <a:lnSpc>
                <a:spcPct val="105900"/>
              </a:lnSpc>
              <a:spcBef>
                <a:spcPts val="738"/>
              </a:spcBef>
              <a:spcAft>
                <a:spcPts val="0"/>
              </a:spcAft>
              <a:buNone/>
            </a:pPr>
            <a:r>
              <a:rPr b="0" i="0" lang="fr-FR" sz="900" u="none" cap="none" strike="noStrike">
                <a:solidFill>
                  <a:schemeClr val="dk1"/>
                </a:solidFill>
                <a:latin typeface="Oxygen"/>
                <a:ea typeface="Oxygen"/>
                <a:cs typeface="Oxygen"/>
                <a:sym typeface="Oxygen"/>
              </a:rPr>
              <a:t>Malgré une forte chute de l’activité, </a:t>
            </a:r>
            <a:r>
              <a:rPr b="1" i="0" lang="fr-FR" sz="900" u="none" cap="none" strike="noStrike">
                <a:solidFill>
                  <a:schemeClr val="dk1"/>
                </a:solidFill>
                <a:latin typeface="Oxygen"/>
                <a:ea typeface="Oxygen"/>
                <a:cs typeface="Oxygen"/>
                <a:sym typeface="Oxygen"/>
              </a:rPr>
              <a:t>quelques opérations notables ont été concrétisées </a:t>
            </a:r>
            <a:r>
              <a:rPr b="0" i="0" lang="fr-FR" sz="900" u="none" cap="none" strike="noStrike">
                <a:solidFill>
                  <a:schemeClr val="dk1"/>
                </a:solidFill>
                <a:latin typeface="Oxygen"/>
                <a:ea typeface="Oxygen"/>
                <a:cs typeface="Oxygen"/>
                <a:sym typeface="Oxygen"/>
              </a:rPr>
              <a:t>en fin d’année (achat par ETCHE – KKR du portefeuille « SCOTT »), (la cession à ÉPOPÉE GESTION du Portefeuille « Lightning »).</a:t>
            </a:r>
            <a:endParaRPr/>
          </a:p>
        </p:txBody>
      </p:sp>
      <p:sp>
        <p:nvSpPr>
          <p:cNvPr id="283" name="Google Shape;283;p11"/>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0" lang="fr-FR" sz="985" u="none" cap="none" strike="noStrike">
                <a:solidFill>
                  <a:srgbClr val="002855"/>
                </a:solidFill>
                <a:latin typeface="Oxygen"/>
                <a:ea typeface="Oxygen"/>
                <a:cs typeface="Oxygen"/>
                <a:sym typeface="Oxygen"/>
              </a:rPr>
              <a:t>2/ L’INVESTISSEMENT EN IMMOBILIER LOGISTIQUE &amp; INDUSTRIEL</a:t>
            </a:r>
            <a:endParaRPr/>
          </a:p>
        </p:txBody>
      </p:sp>
      <p:sp>
        <p:nvSpPr>
          <p:cNvPr id="284" name="Google Shape;284;p11"/>
          <p:cNvSpPr/>
          <p:nvPr/>
        </p:nvSpPr>
        <p:spPr>
          <a:xfrm>
            <a:off x="767212" y="407871"/>
            <a:ext cx="9124039"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i="0" lang="fr-FR" sz="1969" u="none" cap="none" strike="noStrike">
                <a:solidFill>
                  <a:srgbClr val="004E9E"/>
                </a:solidFill>
                <a:latin typeface="Oxygen"/>
                <a:ea typeface="Oxygen"/>
                <a:cs typeface="Oxygen"/>
                <a:sym typeface="Oxygen"/>
              </a:rPr>
              <a:t>UN CONTEXTE DÉFAVORABLE MAIS UN INTÉRÊT TOUJOURS PRÉSENT</a:t>
            </a:r>
            <a:endParaRPr/>
          </a:p>
        </p:txBody>
      </p:sp>
      <p:cxnSp>
        <p:nvCxnSpPr>
          <p:cNvPr id="285" name="Google Shape;285;p11"/>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286" name="Google Shape;286;p11"/>
          <p:cNvSpPr txBox="1"/>
          <p:nvPr/>
        </p:nvSpPr>
        <p:spPr>
          <a:xfrm>
            <a:off x="10317321" y="6546018"/>
            <a:ext cx="1196161"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fr-FR" sz="738" u="none" cap="none" strike="noStrike">
                <a:solidFill>
                  <a:schemeClr val="lt1"/>
                </a:solidFill>
                <a:latin typeface="Oxygen"/>
                <a:ea typeface="Oxygen"/>
                <a:cs typeface="Oxygen"/>
                <a:sym typeface="Oxygen"/>
              </a:rPr>
              <a:t>Source : UP! Real.Estate</a:t>
            </a:r>
            <a:endParaRPr i="1" sz="738">
              <a:solidFill>
                <a:schemeClr val="lt1"/>
              </a:solidFill>
              <a:latin typeface="Oxygen"/>
              <a:ea typeface="Oxygen"/>
              <a:cs typeface="Oxygen"/>
              <a:sym typeface="Oxygen"/>
            </a:endParaRPr>
          </a:p>
        </p:txBody>
      </p:sp>
      <p:sp>
        <p:nvSpPr>
          <p:cNvPr id="287" name="Google Shape;287;p11"/>
          <p:cNvSpPr txBox="1"/>
          <p:nvPr/>
        </p:nvSpPr>
        <p:spPr>
          <a:xfrm>
            <a:off x="1766196" y="5080404"/>
            <a:ext cx="1875985" cy="984310"/>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u="none">
                <a:solidFill>
                  <a:srgbClr val="004E9E"/>
                </a:solidFill>
                <a:latin typeface="Oxygen"/>
                <a:ea typeface="Oxygen"/>
                <a:cs typeface="Oxygen"/>
                <a:sym typeface="Oxygen"/>
              </a:rPr>
              <a:t>2,9 Mds€ </a:t>
            </a:r>
            <a:endParaRPr b="1" sz="1354" u="none">
              <a:solidFill>
                <a:srgbClr val="354068"/>
              </a:solidFill>
              <a:latin typeface="Oxygen"/>
              <a:ea typeface="Oxygen"/>
              <a:cs typeface="Oxygen"/>
              <a:sym typeface="Oxygen"/>
            </a:endParaRPr>
          </a:p>
          <a:p>
            <a:pPr indent="0" lvl="0" marL="0" marR="0" rtl="0" algn="l">
              <a:spcBef>
                <a:spcPts val="369"/>
              </a:spcBef>
              <a:spcAft>
                <a:spcPts val="0"/>
              </a:spcAft>
              <a:buNone/>
            </a:pPr>
            <a:r>
              <a:rPr b="0" lang="fr-FR" sz="1108" u="none">
                <a:solidFill>
                  <a:schemeClr val="dk1"/>
                </a:solidFill>
                <a:latin typeface="Oxygen"/>
                <a:ea typeface="Oxygen"/>
                <a:cs typeface="Oxygen"/>
                <a:sym typeface="Oxygen"/>
              </a:rPr>
              <a:t>Transactions activités et logistique 2023</a:t>
            </a:r>
            <a:endParaRPr/>
          </a:p>
          <a:p>
            <a:pPr indent="0" lvl="0" marL="0" marR="0" rtl="0" algn="l">
              <a:spcBef>
                <a:spcPts val="369"/>
              </a:spcBef>
              <a:spcAft>
                <a:spcPts val="0"/>
              </a:spcAft>
              <a:buNone/>
            </a:pPr>
            <a:r>
              <a:rPr b="1" lang="fr-FR" sz="1200" u="none">
                <a:solidFill>
                  <a:srgbClr val="004E9E"/>
                </a:solidFill>
                <a:latin typeface="Oxygen"/>
                <a:ea typeface="Oxygen"/>
                <a:cs typeface="Oxygen"/>
                <a:sym typeface="Oxygen"/>
              </a:rPr>
              <a:t>-48% vs 2022</a:t>
            </a:r>
            <a:endParaRPr/>
          </a:p>
        </p:txBody>
      </p:sp>
      <p:cxnSp>
        <p:nvCxnSpPr>
          <p:cNvPr id="288" name="Google Shape;288;p11"/>
          <p:cNvCxnSpPr/>
          <p:nvPr/>
        </p:nvCxnSpPr>
        <p:spPr>
          <a:xfrm>
            <a:off x="703527" y="4957336"/>
            <a:ext cx="5531859" cy="0"/>
          </a:xfrm>
          <a:prstGeom prst="straightConnector1">
            <a:avLst/>
          </a:prstGeom>
          <a:noFill/>
          <a:ln cap="flat" cmpd="sng" w="9525">
            <a:solidFill>
              <a:srgbClr val="D8D8D8"/>
            </a:solidFill>
            <a:prstDash val="solid"/>
            <a:miter lim="800000"/>
            <a:headEnd len="sm" w="sm" type="none"/>
            <a:tailEnd len="sm" w="sm" type="none"/>
          </a:ln>
        </p:spPr>
      </p:cxnSp>
      <p:sp>
        <p:nvSpPr>
          <p:cNvPr id="289" name="Google Shape;289;p11"/>
          <p:cNvSpPr txBox="1"/>
          <p:nvPr/>
        </p:nvSpPr>
        <p:spPr>
          <a:xfrm>
            <a:off x="3642182" y="1103137"/>
            <a:ext cx="2699006" cy="3356627"/>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0" lang="fr-FR" sz="900" u="none">
                <a:solidFill>
                  <a:schemeClr val="dk1"/>
                </a:solidFill>
                <a:latin typeface="Oxygen"/>
                <a:ea typeface="Oxygen"/>
                <a:cs typeface="Oxygen"/>
                <a:sym typeface="Oxygen"/>
              </a:rPr>
              <a:t>Cette classe d’actifs totalise </a:t>
            </a:r>
            <a:r>
              <a:rPr b="1" lang="fr-FR" sz="900" u="none">
                <a:solidFill>
                  <a:schemeClr val="dk1"/>
                </a:solidFill>
                <a:latin typeface="Oxygen"/>
                <a:ea typeface="Oxygen"/>
                <a:cs typeface="Oxygen"/>
                <a:sym typeface="Oxygen"/>
              </a:rPr>
              <a:t>23% des volumes totaux investis en immobilier d’entreprise,</a:t>
            </a:r>
            <a:r>
              <a:rPr b="0" lang="fr-FR" sz="900" u="none">
                <a:solidFill>
                  <a:schemeClr val="dk1"/>
                </a:solidFill>
                <a:latin typeface="Oxygen"/>
                <a:ea typeface="Oxygen"/>
                <a:cs typeface="Oxygen"/>
                <a:sym typeface="Oxygen"/>
              </a:rPr>
              <a:t> contre 25% en 2022.</a:t>
            </a:r>
            <a:endParaRPr/>
          </a:p>
          <a:p>
            <a:pPr indent="0" lvl="0" marL="0" marR="9374" rtl="0" algn="just">
              <a:lnSpc>
                <a:spcPct val="105900"/>
              </a:lnSpc>
              <a:spcBef>
                <a:spcPts val="738"/>
              </a:spcBef>
              <a:spcAft>
                <a:spcPts val="0"/>
              </a:spcAft>
              <a:buNone/>
            </a:pPr>
            <a:r>
              <a:rPr b="0" lang="fr-FR" sz="900" u="none">
                <a:solidFill>
                  <a:schemeClr val="dk1"/>
                </a:solidFill>
                <a:latin typeface="Oxygen"/>
                <a:ea typeface="Oxygen"/>
                <a:cs typeface="Oxygen"/>
                <a:sym typeface="Oxygen"/>
              </a:rPr>
              <a:t>Dans un marché « d’observation », les potentiels acquéreurs demeurent très attentistes sur </a:t>
            </a:r>
            <a:r>
              <a:rPr b="1" lang="fr-FR" sz="900" u="none">
                <a:solidFill>
                  <a:schemeClr val="dk1"/>
                </a:solidFill>
                <a:latin typeface="Oxygen"/>
                <a:ea typeface="Oxygen"/>
                <a:cs typeface="Oxygen"/>
                <a:sym typeface="Oxygen"/>
              </a:rPr>
              <a:t>le </a:t>
            </a:r>
            <a:br>
              <a:rPr b="1" lang="fr-FR" sz="900" u="none">
                <a:solidFill>
                  <a:schemeClr val="dk1"/>
                </a:solidFill>
                <a:latin typeface="Oxygen"/>
                <a:ea typeface="Oxygen"/>
                <a:cs typeface="Oxygen"/>
                <a:sym typeface="Oxygen"/>
              </a:rPr>
            </a:br>
            <a:r>
              <a:rPr b="1" lang="fr-FR" sz="900" u="none">
                <a:solidFill>
                  <a:schemeClr val="dk1"/>
                </a:solidFill>
                <a:latin typeface="Oxygen"/>
                <a:ea typeface="Oxygen"/>
                <a:cs typeface="Oxygen"/>
                <a:sym typeface="Oxygen"/>
              </a:rPr>
              <a:t>re-pricing des actifs industriels, ne faisant pas exception aux bureaux et aux commerces.</a:t>
            </a:r>
            <a:endParaRPr/>
          </a:p>
          <a:p>
            <a:pPr indent="0" lvl="0" marL="0" marR="9374" rtl="0" algn="just">
              <a:lnSpc>
                <a:spcPct val="105900"/>
              </a:lnSpc>
              <a:spcBef>
                <a:spcPts val="738"/>
              </a:spcBef>
              <a:spcAft>
                <a:spcPts val="0"/>
              </a:spcAft>
              <a:buNone/>
            </a:pPr>
            <a:r>
              <a:t/>
            </a:r>
            <a:endParaRPr b="1" sz="900" u="none">
              <a:solidFill>
                <a:schemeClr val="dk1"/>
              </a:solidFill>
              <a:latin typeface="Oxygen"/>
              <a:ea typeface="Oxygen"/>
              <a:cs typeface="Oxygen"/>
              <a:sym typeface="Oxygen"/>
            </a:endParaRPr>
          </a:p>
          <a:p>
            <a:pPr indent="0" lvl="0" marL="0" marR="9374" rtl="0" algn="just">
              <a:lnSpc>
                <a:spcPct val="105900"/>
              </a:lnSpc>
              <a:spcBef>
                <a:spcPts val="738"/>
              </a:spcBef>
              <a:spcAft>
                <a:spcPts val="0"/>
              </a:spcAft>
              <a:buNone/>
            </a:pPr>
            <a:r>
              <a:rPr b="1" lang="fr-FR" sz="900" u="none">
                <a:solidFill>
                  <a:srgbClr val="004E9E"/>
                </a:solidFill>
                <a:latin typeface="Oxygen"/>
                <a:ea typeface="Oxygen"/>
                <a:cs typeface="Oxygen"/>
                <a:sym typeface="Oxygen"/>
              </a:rPr>
              <a:t>UNE DÉCOMPRESSION NOTABLE DES TAUX </a:t>
            </a:r>
            <a:endParaRPr/>
          </a:p>
          <a:p>
            <a:pPr indent="0" lvl="0" marL="0" marR="9374" rtl="0" algn="just">
              <a:lnSpc>
                <a:spcPct val="105900"/>
              </a:lnSpc>
              <a:spcBef>
                <a:spcPts val="738"/>
              </a:spcBef>
              <a:spcAft>
                <a:spcPts val="0"/>
              </a:spcAft>
              <a:buNone/>
            </a:pPr>
            <a:r>
              <a:rPr b="0" lang="fr-FR" sz="900" u="none">
                <a:solidFill>
                  <a:schemeClr val="dk1"/>
                </a:solidFill>
                <a:latin typeface="Oxygen"/>
                <a:ea typeface="Oxygen"/>
                <a:cs typeface="Oxygen"/>
                <a:sym typeface="Oxygen"/>
              </a:rPr>
              <a:t>La décompression des taux Prime amorcée en 2022 s’est prolongée au premier semestre 2023. </a:t>
            </a:r>
            <a:r>
              <a:rPr b="1" lang="fr-FR" sz="900" u="none">
                <a:solidFill>
                  <a:schemeClr val="dk1"/>
                </a:solidFill>
                <a:latin typeface="Oxygen"/>
                <a:ea typeface="Oxygen"/>
                <a:cs typeface="Oxygen"/>
                <a:sym typeface="Oxygen"/>
              </a:rPr>
              <a:t>Ces taux se sont stabilisés au troisième trimestre </a:t>
            </a:r>
            <a:r>
              <a:rPr b="0" lang="fr-FR" sz="900" u="none">
                <a:solidFill>
                  <a:schemeClr val="dk1"/>
                </a:solidFill>
                <a:latin typeface="Oxygen"/>
                <a:ea typeface="Oxygen"/>
                <a:cs typeface="Oxygen"/>
                <a:sym typeface="Oxygen"/>
              </a:rPr>
              <a:t>à </a:t>
            </a:r>
            <a:r>
              <a:rPr b="1" lang="fr-FR" sz="900" u="none">
                <a:solidFill>
                  <a:schemeClr val="dk1"/>
                </a:solidFill>
                <a:latin typeface="Oxygen"/>
                <a:ea typeface="Oxygen"/>
                <a:cs typeface="Oxygen"/>
                <a:sym typeface="Oxygen"/>
              </a:rPr>
              <a:t>4,75%</a:t>
            </a:r>
            <a:r>
              <a:rPr b="0" lang="fr-FR" sz="900" u="none">
                <a:solidFill>
                  <a:schemeClr val="dk1"/>
                </a:solidFill>
                <a:latin typeface="Oxygen"/>
                <a:ea typeface="Oxygen"/>
                <a:cs typeface="Oxygen"/>
                <a:sym typeface="Oxygen"/>
              </a:rPr>
              <a:t> pour les actifs de logistique, soit </a:t>
            </a:r>
            <a:r>
              <a:rPr b="1" lang="fr-FR" sz="900" u="none">
                <a:solidFill>
                  <a:schemeClr val="dk1"/>
                </a:solidFill>
                <a:latin typeface="Oxygen"/>
                <a:ea typeface="Oxygen"/>
                <a:cs typeface="Oxygen"/>
                <a:sym typeface="Oxygen"/>
              </a:rPr>
              <a:t>+100 pdb par rapport à fin 2022.</a:t>
            </a:r>
            <a:endParaRPr/>
          </a:p>
          <a:p>
            <a:pPr indent="0" lvl="0" marL="0" marR="9374" rtl="0" algn="just">
              <a:lnSpc>
                <a:spcPct val="105900"/>
              </a:lnSpc>
              <a:spcBef>
                <a:spcPts val="738"/>
              </a:spcBef>
              <a:spcAft>
                <a:spcPts val="0"/>
              </a:spcAft>
              <a:buNone/>
            </a:pPr>
            <a:r>
              <a:rPr b="0" lang="fr-FR" sz="900" u="none">
                <a:solidFill>
                  <a:schemeClr val="dk1"/>
                </a:solidFill>
                <a:latin typeface="Oxygen"/>
                <a:ea typeface="Oxygen"/>
                <a:cs typeface="Oxygen"/>
                <a:sym typeface="Oxygen"/>
              </a:rPr>
              <a:t>Dans le segment des locaux d'activités, les taux de rendement prime sont </a:t>
            </a:r>
            <a:r>
              <a:rPr b="1" lang="fr-FR" sz="900" u="none">
                <a:solidFill>
                  <a:schemeClr val="dk1"/>
                </a:solidFill>
                <a:latin typeface="Oxygen"/>
                <a:ea typeface="Oxygen"/>
                <a:cs typeface="Oxygen"/>
                <a:sym typeface="Oxygen"/>
              </a:rPr>
              <a:t>supérieurs de 100 points de base</a:t>
            </a:r>
            <a:r>
              <a:rPr b="0" lang="fr-FR" sz="900" u="none">
                <a:solidFill>
                  <a:schemeClr val="dk1"/>
                </a:solidFill>
                <a:latin typeface="Oxygen"/>
                <a:ea typeface="Oxygen"/>
                <a:cs typeface="Oxygen"/>
                <a:sym typeface="Oxygen"/>
              </a:rPr>
              <a:t> par rapport à ceux du secteur logistique, atteignant 5,75% en fin d’année 2023, équivalent à fin 2022.</a:t>
            </a:r>
            <a:endParaRPr b="1" sz="900" u="none">
              <a:solidFill>
                <a:srgbClr val="004E9E"/>
              </a:solidFill>
              <a:latin typeface="Oxygen"/>
              <a:ea typeface="Oxygen"/>
              <a:cs typeface="Oxygen"/>
              <a:sym typeface="Oxygen"/>
            </a:endParaRPr>
          </a:p>
        </p:txBody>
      </p:sp>
      <p:pic>
        <p:nvPicPr>
          <p:cNvPr id="290" name="Google Shape;290;p11"/>
          <p:cNvPicPr preferRelativeResize="0"/>
          <p:nvPr/>
        </p:nvPicPr>
        <p:blipFill rotWithShape="1">
          <a:blip r:embed="rId3">
            <a:alphaModFix/>
          </a:blip>
          <a:srcRect b="0" l="0" r="0" t="0"/>
          <a:stretch/>
        </p:blipFill>
        <p:spPr>
          <a:xfrm>
            <a:off x="984301" y="5267377"/>
            <a:ext cx="658370" cy="610364"/>
          </a:xfrm>
          <a:prstGeom prst="rect">
            <a:avLst/>
          </a:prstGeom>
          <a:noFill/>
          <a:ln>
            <a:noFill/>
          </a:ln>
        </p:spPr>
      </p:pic>
      <p:sp>
        <p:nvSpPr>
          <p:cNvPr id="291" name="Google Shape;291;p11"/>
          <p:cNvSpPr txBox="1"/>
          <p:nvPr/>
        </p:nvSpPr>
        <p:spPr>
          <a:xfrm>
            <a:off x="4641165" y="5082958"/>
            <a:ext cx="2014077" cy="970139"/>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u="none">
                <a:solidFill>
                  <a:srgbClr val="004E9E"/>
                </a:solidFill>
                <a:latin typeface="Oxygen"/>
                <a:ea typeface="Oxygen"/>
                <a:cs typeface="Oxygen"/>
                <a:sym typeface="Oxygen"/>
              </a:rPr>
              <a:t>+100 pdb</a:t>
            </a:r>
            <a:endParaRPr b="1" sz="1354" u="none">
              <a:solidFill>
                <a:srgbClr val="354068"/>
              </a:solidFill>
              <a:latin typeface="Oxygen"/>
              <a:ea typeface="Oxygen"/>
              <a:cs typeface="Oxygen"/>
              <a:sym typeface="Oxygen"/>
            </a:endParaRPr>
          </a:p>
          <a:p>
            <a:pPr indent="0" lvl="0" marL="0" marR="0" rtl="0" algn="l">
              <a:spcBef>
                <a:spcPts val="369"/>
              </a:spcBef>
              <a:spcAft>
                <a:spcPts val="0"/>
              </a:spcAft>
              <a:buNone/>
            </a:pPr>
            <a:r>
              <a:rPr b="0" lang="fr-FR" sz="1108" u="none">
                <a:solidFill>
                  <a:schemeClr val="dk1"/>
                </a:solidFill>
                <a:latin typeface="Oxygen"/>
                <a:ea typeface="Oxygen"/>
                <a:cs typeface="Oxygen"/>
                <a:sym typeface="Oxygen"/>
              </a:rPr>
              <a:t>Taux Prime 2023</a:t>
            </a:r>
            <a:br>
              <a:rPr b="0" lang="fr-FR" sz="1108" u="none">
                <a:solidFill>
                  <a:schemeClr val="dk1"/>
                </a:solidFill>
                <a:latin typeface="Oxygen"/>
                <a:ea typeface="Oxygen"/>
                <a:cs typeface="Oxygen"/>
                <a:sym typeface="Oxygen"/>
              </a:rPr>
            </a:br>
            <a:r>
              <a:rPr b="0" lang="fr-FR" sz="1108" u="none">
                <a:solidFill>
                  <a:schemeClr val="dk1"/>
                </a:solidFill>
                <a:latin typeface="Oxygen"/>
                <a:ea typeface="Oxygen"/>
                <a:cs typeface="Oxygen"/>
                <a:sym typeface="Oxygen"/>
              </a:rPr>
              <a:t>Logistique &amp; activités</a:t>
            </a:r>
            <a:endParaRPr/>
          </a:p>
          <a:p>
            <a:pPr indent="0" lvl="0" marL="0" marR="0" rtl="0" algn="l">
              <a:spcBef>
                <a:spcPts val="369"/>
              </a:spcBef>
              <a:spcAft>
                <a:spcPts val="0"/>
              </a:spcAft>
              <a:buNone/>
            </a:pPr>
            <a:r>
              <a:rPr b="1" lang="fr-FR" sz="1100" u="none">
                <a:solidFill>
                  <a:srgbClr val="004E9E"/>
                </a:solidFill>
                <a:latin typeface="Oxygen"/>
                <a:ea typeface="Oxygen"/>
                <a:cs typeface="Oxygen"/>
                <a:sym typeface="Oxygen"/>
              </a:rPr>
              <a:t>vs 2022</a:t>
            </a:r>
            <a:endParaRPr b="0" sz="1108" u="none">
              <a:solidFill>
                <a:schemeClr val="dk1"/>
              </a:solidFill>
              <a:latin typeface="Oxygen"/>
              <a:ea typeface="Oxygen"/>
              <a:cs typeface="Oxygen"/>
              <a:sym typeface="Oxygen"/>
            </a:endParaRPr>
          </a:p>
        </p:txBody>
      </p:sp>
      <p:pic>
        <p:nvPicPr>
          <p:cNvPr descr="Hypothèque avec un remplissage uni" id="292" name="Google Shape;292;p11"/>
          <p:cNvPicPr preferRelativeResize="0"/>
          <p:nvPr/>
        </p:nvPicPr>
        <p:blipFill rotWithShape="1">
          <a:blip r:embed="rId4">
            <a:alphaModFix/>
          </a:blip>
          <a:srcRect b="0" l="0" r="0" t="0"/>
          <a:stretch/>
        </p:blipFill>
        <p:spPr>
          <a:xfrm>
            <a:off x="3728699" y="5110827"/>
            <a:ext cx="914400" cy="914400"/>
          </a:xfrm>
          <a:prstGeom prst="rect">
            <a:avLst/>
          </a:prstGeom>
          <a:noFill/>
          <a:ln>
            <a:noFill/>
          </a:ln>
        </p:spPr>
      </p:pic>
      <p:graphicFrame>
        <p:nvGraphicFramePr>
          <p:cNvPr id="293" name="Google Shape;293;p11"/>
          <p:cNvGraphicFramePr/>
          <p:nvPr/>
        </p:nvGraphicFramePr>
        <p:xfrm>
          <a:off x="6586526" y="3843720"/>
          <a:ext cx="5235902" cy="2447115"/>
        </p:xfrm>
        <a:graphic>
          <a:graphicData uri="http://schemas.openxmlformats.org/drawingml/2006/chart">
            <c:chart r:id="rId5"/>
          </a:graphicData>
        </a:graphic>
      </p:graphicFrame>
      <p:graphicFrame>
        <p:nvGraphicFramePr>
          <p:cNvPr id="294" name="Google Shape;294;p11"/>
          <p:cNvGraphicFramePr/>
          <p:nvPr/>
        </p:nvGraphicFramePr>
        <p:xfrm>
          <a:off x="6673315" y="1267108"/>
          <a:ext cx="5062323" cy="2447115"/>
        </p:xfrm>
        <a:graphic>
          <a:graphicData uri="http://schemas.openxmlformats.org/drawingml/2006/chart">
            <c:chart r:id="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2"/>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2 / L’INVESTISSEMENT EN IMMOBILIER LOGISTIQUE &amp; INDUSTRIEL</a:t>
            </a:r>
            <a:endParaRPr/>
          </a:p>
        </p:txBody>
      </p:sp>
      <p:sp>
        <p:nvSpPr>
          <p:cNvPr id="301" name="Google Shape;301;p12"/>
          <p:cNvSpPr/>
          <p:nvPr/>
        </p:nvSpPr>
        <p:spPr>
          <a:xfrm>
            <a:off x="767212" y="407871"/>
            <a:ext cx="9124039"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1969">
                <a:solidFill>
                  <a:srgbClr val="004E9E"/>
                </a:solidFill>
                <a:latin typeface="Oxygen"/>
                <a:ea typeface="Oxygen"/>
                <a:cs typeface="Oxygen"/>
                <a:sym typeface="Oxygen"/>
              </a:rPr>
              <a:t>TRANSACTIONS SIGNIFICATIVES EN IMMOBILIER INDUSTRIEL EN 2023</a:t>
            </a:r>
            <a:endParaRPr/>
          </a:p>
        </p:txBody>
      </p:sp>
      <p:cxnSp>
        <p:nvCxnSpPr>
          <p:cNvPr id="302" name="Google Shape;302;p12"/>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303" name="Google Shape;303;p12"/>
          <p:cNvSpPr txBox="1"/>
          <p:nvPr/>
        </p:nvSpPr>
        <p:spPr>
          <a:xfrm>
            <a:off x="9448801" y="6546017"/>
            <a:ext cx="2805270" cy="2118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 Estate, CF News Immo</a:t>
            </a:r>
            <a:endParaRPr i="1" sz="738">
              <a:solidFill>
                <a:schemeClr val="lt1"/>
              </a:solidFill>
              <a:latin typeface="Oxygen"/>
              <a:ea typeface="Oxygen"/>
              <a:cs typeface="Oxygen"/>
              <a:sym typeface="Oxygen"/>
            </a:endParaRPr>
          </a:p>
        </p:txBody>
      </p:sp>
      <p:sp>
        <p:nvSpPr>
          <p:cNvPr id="304" name="Google Shape;304;p12"/>
          <p:cNvSpPr txBox="1"/>
          <p:nvPr/>
        </p:nvSpPr>
        <p:spPr>
          <a:xfrm>
            <a:off x="10989180" y="5435130"/>
            <a:ext cx="6206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600">
                <a:solidFill>
                  <a:schemeClr val="dk1"/>
                </a:solidFill>
                <a:latin typeface="Oxygen"/>
                <a:ea typeface="Oxygen"/>
                <a:cs typeface="Oxygen"/>
                <a:sym typeface="Oxygen"/>
              </a:rPr>
              <a:t>*VEFA Blanc</a:t>
            </a:r>
            <a:endParaRPr/>
          </a:p>
          <a:p>
            <a:pPr indent="0" lvl="0" marL="0" marR="0" rtl="0" algn="l">
              <a:spcBef>
                <a:spcPts val="0"/>
              </a:spcBef>
              <a:spcAft>
                <a:spcPts val="0"/>
              </a:spcAft>
              <a:buNone/>
            </a:pPr>
            <a:r>
              <a:rPr i="1" lang="fr-FR" sz="600">
                <a:solidFill>
                  <a:schemeClr val="dk1"/>
                </a:solidFill>
                <a:latin typeface="Oxygen"/>
                <a:ea typeface="Oxygen"/>
                <a:cs typeface="Oxygen"/>
                <a:sym typeface="Oxygen"/>
              </a:rPr>
              <a:t>** VEFA Gris</a:t>
            </a:r>
            <a:endParaRPr/>
          </a:p>
        </p:txBody>
      </p:sp>
      <p:graphicFrame>
        <p:nvGraphicFramePr>
          <p:cNvPr id="305" name="Google Shape;305;p12"/>
          <p:cNvGraphicFramePr/>
          <p:nvPr/>
        </p:nvGraphicFramePr>
        <p:xfrm>
          <a:off x="545888" y="1003811"/>
          <a:ext cx="3000000" cy="3000000"/>
        </p:xfrm>
        <a:graphic>
          <a:graphicData uri="http://schemas.openxmlformats.org/drawingml/2006/table">
            <a:tbl>
              <a:tblPr>
                <a:noFill/>
                <a:tableStyleId>{7F26DF8C-930A-44F2-8862-C5F0E72B8783}</a:tableStyleId>
              </a:tblPr>
              <a:tblGrid>
                <a:gridCol w="1818325"/>
                <a:gridCol w="1561300"/>
                <a:gridCol w="1317325"/>
                <a:gridCol w="1317325"/>
                <a:gridCol w="1174325"/>
                <a:gridCol w="942775"/>
                <a:gridCol w="967575"/>
                <a:gridCol w="827000"/>
                <a:gridCol w="1174325"/>
              </a:tblGrid>
              <a:tr h="407725">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TRANSACTION</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LOCALISATION</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ACQUÉREUR</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VENDEUR</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TYPE</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TRIMESTRE</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SURFACE</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TAUX</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c>
                  <a:txBody>
                    <a:bodyPr/>
                    <a:lstStyle/>
                    <a:p>
                      <a:pPr indent="0" lvl="0" marL="0" marR="0" rtl="0" algn="ctr">
                        <a:spcBef>
                          <a:spcPts val="0"/>
                        </a:spcBef>
                        <a:spcAft>
                          <a:spcPts val="0"/>
                        </a:spcAft>
                        <a:buNone/>
                      </a:pPr>
                      <a:r>
                        <a:rPr b="1" lang="fr-FR" sz="900" u="none" cap="none" strike="noStrike">
                          <a:solidFill>
                            <a:schemeClr val="lt1"/>
                          </a:solidFill>
                          <a:latin typeface="Oxygen"/>
                          <a:ea typeface="Oxygen"/>
                          <a:cs typeface="Oxygen"/>
                          <a:sym typeface="Oxygen"/>
                        </a:rPr>
                        <a:t>VOLUME INVESTI</a:t>
                      </a:r>
                      <a:endParaRPr b="1" i="0" sz="900" u="none" cap="none" strike="noStrike">
                        <a:solidFill>
                          <a:schemeClr val="lt1"/>
                        </a:solidFill>
                        <a:latin typeface="Oxygen"/>
                        <a:ea typeface="Oxygen"/>
                        <a:cs typeface="Oxygen"/>
                        <a:sym typeface="Oxyge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002855"/>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OLYMPE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France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AXA IM ALTS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CBRE GI</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Entrepôt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T2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190 211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200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CAMELIA</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France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P3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LOGICOR</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Entrepôt</a:t>
                      </a:r>
                      <a:endParaRPr b="0" i="0" sz="900" u="none" cap="none" strike="noStrike">
                        <a:solidFill>
                          <a:srgbClr val="002855"/>
                        </a:solidFill>
                        <a:latin typeface="Oxygen"/>
                        <a:ea typeface="Oxygen"/>
                        <a:cs typeface="Oxygen"/>
                        <a:sym typeface="Oxygen"/>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T3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4,85%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170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SCOTT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France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ETCHE-KKR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IVANHOÉ COMBRIDGE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Entrepôt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T4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160 000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5,15%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140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BIGDEAL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France</a:t>
                      </a:r>
                      <a:endParaRPr b="0" i="0" sz="900" u="none" cap="none" strike="noStrike">
                        <a:solidFill>
                          <a:srgbClr val="002855"/>
                        </a:solidFill>
                        <a:latin typeface="Oxygen"/>
                        <a:ea typeface="Oxygen"/>
                        <a:cs typeface="Oxygen"/>
                        <a:sym typeface="Oxygen"/>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ALDERAN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KKR / ETCHE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Logistique et Activités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T3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116 000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 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110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RUBY</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Orléans, Nantes, Reims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AVIVA INVESTORS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EXIA</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Entrepôt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T2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96 000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&gt;4,25%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75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PORTFEUILLE LIDL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Hauts-de-France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SCANELL PROPOERTIES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Plateforme XXL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T1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71 700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70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DE LOGISTIQUE URBAINE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Paris, Lyon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PGIM REAL ESTATE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Logistique urbaine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T2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70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PLATEFORME CHATRES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Chatres (77)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JP MORGAN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AMUNDI IMMOBILIER</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Plateforme XXL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T2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67 000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64,5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PLATEFORME  PONT D’AIN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Pont d'Ain (01)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LA FRANÇAISE  REM ERAFP</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HARBERT MANAGEMENT CO.</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Plateforme XXL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T3 2023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50 405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55 -60M€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PORTEFEUILLE LIGHTNING</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France</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 EPOPEE GESTION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EXIA / AXTOM</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Entrepôt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T4 2023</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36 500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N/C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54 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r h="407725">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LES MARCHES DE L'OISE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1200" u="none" cap="none" strike="noStrike">
                          <a:solidFill>
                            <a:srgbClr val="002855"/>
                          </a:solidFill>
                          <a:latin typeface="Century Gothic"/>
                          <a:ea typeface="Century Gothic"/>
                          <a:cs typeface="Century Gothic"/>
                          <a:sym typeface="Century Gothic"/>
                        </a:rPr>
                        <a:t> </a:t>
                      </a:r>
                      <a:r>
                        <a:rPr b="0" i="0" lang="fr-FR" sz="900" u="none" cap="none" strike="noStrike">
                          <a:solidFill>
                            <a:srgbClr val="002855"/>
                          </a:solidFill>
                          <a:latin typeface="Oxygen"/>
                          <a:ea typeface="Oxygen"/>
                          <a:cs typeface="Oxygen"/>
                          <a:sym typeface="Oxygen"/>
                        </a:rPr>
                        <a:t>Creil (60)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ALDERAN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1200" u="none" cap="none" strike="noStrike">
                          <a:solidFill>
                            <a:srgbClr val="002855"/>
                          </a:solidFill>
                          <a:latin typeface="Century Gothic"/>
                          <a:ea typeface="Century Gothic"/>
                          <a:cs typeface="Century Gothic"/>
                          <a:sym typeface="Century Gothic"/>
                        </a:rPr>
                        <a:t>LVM</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Logistique et Activités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lnSpc>
                          <a:spcPct val="100000"/>
                        </a:lnSpc>
                        <a:spcBef>
                          <a:spcPts val="0"/>
                        </a:spcBef>
                        <a:spcAft>
                          <a:spcPts val="0"/>
                        </a:spcAft>
                        <a:buClr>
                          <a:srgbClr val="002855"/>
                        </a:buClr>
                        <a:buSzPts val="900"/>
                        <a:buFont typeface="Oxygen"/>
                        <a:buNone/>
                      </a:pPr>
                      <a:r>
                        <a:rPr b="0" i="0" lang="fr-FR" sz="900" u="none" cap="none" strike="noStrike">
                          <a:solidFill>
                            <a:srgbClr val="002855"/>
                          </a:solidFill>
                          <a:latin typeface="Oxygen"/>
                          <a:ea typeface="Oxygen"/>
                          <a:cs typeface="Oxygen"/>
                          <a:sym typeface="Oxygen"/>
                        </a:rPr>
                        <a:t>T1 2023</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47 000 m²</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N/C</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c>
                  <a:txBody>
                    <a:bodyPr/>
                    <a:lstStyle/>
                    <a:p>
                      <a:pPr indent="0" lvl="0" marL="0" marR="0" rtl="0" algn="ctr">
                        <a:spcBef>
                          <a:spcPts val="0"/>
                        </a:spcBef>
                        <a:spcAft>
                          <a:spcPts val="0"/>
                        </a:spcAft>
                        <a:buNone/>
                      </a:pPr>
                      <a:r>
                        <a:rPr b="0" i="0" lang="fr-FR" sz="900" u="none" cap="none" strike="noStrike">
                          <a:solidFill>
                            <a:srgbClr val="002855"/>
                          </a:solidFill>
                          <a:latin typeface="Oxygen"/>
                          <a:ea typeface="Oxygen"/>
                          <a:cs typeface="Oxygen"/>
                          <a:sym typeface="Oxygen"/>
                        </a:rPr>
                        <a:t>&lt; 50M€</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EEBF7"/>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aphicFrame>
        <p:nvGraphicFramePr>
          <p:cNvPr id="311" name="Google Shape;311;p13"/>
          <p:cNvGraphicFramePr/>
          <p:nvPr/>
        </p:nvGraphicFramePr>
        <p:xfrm>
          <a:off x="6588236" y="1564282"/>
          <a:ext cx="4819600" cy="3013743"/>
        </p:xfrm>
        <a:graphic>
          <a:graphicData uri="http://schemas.openxmlformats.org/drawingml/2006/chart">
            <c:chart r:id="rId3"/>
          </a:graphicData>
        </a:graphic>
      </p:graphicFrame>
      <p:sp>
        <p:nvSpPr>
          <p:cNvPr id="312" name="Google Shape;312;p13"/>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2 / L’INVESTISSEMENT EN IMMOBILIER LOGISTIQUE &amp; INDUSTRIEL</a:t>
            </a:r>
            <a:endParaRPr/>
          </a:p>
        </p:txBody>
      </p:sp>
      <p:sp>
        <p:nvSpPr>
          <p:cNvPr id="313" name="Google Shape;313;p13"/>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UNE DEMANDE PLACÉE AU PLUS BAS DEPUIS 8 ANS</a:t>
            </a:r>
            <a:endParaRPr/>
          </a:p>
        </p:txBody>
      </p:sp>
      <p:sp>
        <p:nvSpPr>
          <p:cNvPr id="314" name="Google Shape;314;p13"/>
          <p:cNvSpPr txBox="1"/>
          <p:nvPr/>
        </p:nvSpPr>
        <p:spPr>
          <a:xfrm>
            <a:off x="9794039" y="6546017"/>
            <a:ext cx="2171490"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 Immostat</a:t>
            </a:r>
            <a:endParaRPr i="1" sz="738">
              <a:solidFill>
                <a:schemeClr val="lt1"/>
              </a:solidFill>
              <a:latin typeface="Oxygen"/>
              <a:ea typeface="Oxygen"/>
              <a:cs typeface="Oxygen"/>
              <a:sym typeface="Oxygen"/>
            </a:endParaRPr>
          </a:p>
        </p:txBody>
      </p:sp>
      <p:cxnSp>
        <p:nvCxnSpPr>
          <p:cNvPr id="315" name="Google Shape;315;p13"/>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cxnSp>
        <p:nvCxnSpPr>
          <p:cNvPr id="316" name="Google Shape;316;p13"/>
          <p:cNvCxnSpPr/>
          <p:nvPr/>
        </p:nvCxnSpPr>
        <p:spPr>
          <a:xfrm>
            <a:off x="880664" y="4832131"/>
            <a:ext cx="10394140" cy="0"/>
          </a:xfrm>
          <a:prstGeom prst="straightConnector1">
            <a:avLst/>
          </a:prstGeom>
          <a:noFill/>
          <a:ln cap="flat" cmpd="sng" w="9525">
            <a:solidFill>
              <a:srgbClr val="D8D8D8"/>
            </a:solidFill>
            <a:prstDash val="solid"/>
            <a:miter lim="800000"/>
            <a:headEnd len="sm" w="sm" type="none"/>
            <a:tailEnd len="sm" w="sm" type="none"/>
          </a:ln>
        </p:spPr>
      </p:cxnSp>
      <p:pic>
        <p:nvPicPr>
          <p:cNvPr id="317" name="Google Shape;317;p13"/>
          <p:cNvPicPr preferRelativeResize="0"/>
          <p:nvPr/>
        </p:nvPicPr>
        <p:blipFill rotWithShape="1">
          <a:blip r:embed="rId4">
            <a:alphaModFix/>
          </a:blip>
          <a:srcRect b="0" l="0" r="0" t="0"/>
          <a:stretch/>
        </p:blipFill>
        <p:spPr>
          <a:xfrm>
            <a:off x="1149111" y="5287248"/>
            <a:ext cx="672800" cy="364433"/>
          </a:xfrm>
          <a:prstGeom prst="rect">
            <a:avLst/>
          </a:prstGeom>
          <a:noFill/>
          <a:ln>
            <a:noFill/>
          </a:ln>
        </p:spPr>
      </p:pic>
      <p:sp>
        <p:nvSpPr>
          <p:cNvPr id="318" name="Google Shape;318;p13"/>
          <p:cNvSpPr txBox="1"/>
          <p:nvPr/>
        </p:nvSpPr>
        <p:spPr>
          <a:xfrm>
            <a:off x="1903404" y="5062557"/>
            <a:ext cx="1875985" cy="81381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3,5 millions m</a:t>
            </a:r>
            <a:r>
              <a:rPr b="1" baseline="30000" lang="fr-FR" sz="1477">
                <a:solidFill>
                  <a:srgbClr val="004E9E"/>
                </a:solidFill>
                <a:latin typeface="Oxygen"/>
                <a:ea typeface="Oxygen"/>
                <a:cs typeface="Oxygen"/>
                <a:sym typeface="Oxygen"/>
              </a:rPr>
              <a:t>2</a:t>
            </a:r>
            <a:r>
              <a:rPr b="1" lang="fr-FR" sz="1477">
                <a:solidFill>
                  <a:srgbClr val="004E9E"/>
                </a:solidFill>
                <a:latin typeface="Oxygen"/>
                <a:ea typeface="Oxygen"/>
                <a:cs typeface="Oxygen"/>
                <a:sym typeface="Oxygen"/>
              </a:rPr>
              <a:t> </a:t>
            </a:r>
            <a:endParaRPr b="1" sz="1354">
              <a:solidFill>
                <a:srgbClr val="354068"/>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Demande placée 2023</a:t>
            </a:r>
            <a:endParaRPr/>
          </a:p>
          <a:p>
            <a:pPr indent="0" lvl="0" marL="0" marR="0" rtl="0" algn="l">
              <a:spcBef>
                <a:spcPts val="369"/>
              </a:spcBef>
              <a:spcAft>
                <a:spcPts val="0"/>
              </a:spcAft>
              <a:buNone/>
            </a:pPr>
            <a:r>
              <a:rPr b="1" lang="fr-FR" sz="1200">
                <a:solidFill>
                  <a:srgbClr val="004E9E"/>
                </a:solidFill>
                <a:latin typeface="Oxygen"/>
                <a:ea typeface="Oxygen"/>
                <a:cs typeface="Oxygen"/>
                <a:sym typeface="Oxygen"/>
              </a:rPr>
              <a:t>-25% vs 2022</a:t>
            </a:r>
            <a:endParaRPr/>
          </a:p>
        </p:txBody>
      </p:sp>
      <p:sp>
        <p:nvSpPr>
          <p:cNvPr id="319" name="Google Shape;319;p13"/>
          <p:cNvSpPr txBox="1"/>
          <p:nvPr/>
        </p:nvSpPr>
        <p:spPr>
          <a:xfrm>
            <a:off x="6588236" y="1179137"/>
            <a:ext cx="3205803"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Historique de la demande placée en France (2013-2023)</a:t>
            </a:r>
            <a:endParaRPr/>
          </a:p>
        </p:txBody>
      </p:sp>
      <p:cxnSp>
        <p:nvCxnSpPr>
          <p:cNvPr id="320" name="Google Shape;320;p13"/>
          <p:cNvCxnSpPr/>
          <p:nvPr/>
        </p:nvCxnSpPr>
        <p:spPr>
          <a:xfrm>
            <a:off x="7474591" y="2407661"/>
            <a:ext cx="3800213" cy="0"/>
          </a:xfrm>
          <a:prstGeom prst="straightConnector1">
            <a:avLst/>
          </a:prstGeom>
          <a:noFill/>
          <a:ln cap="rnd" cmpd="sng" w="19050">
            <a:solidFill>
              <a:schemeClr val="accent6"/>
            </a:solidFill>
            <a:prstDash val="solid"/>
            <a:bevel/>
            <a:headEnd len="sm" w="sm" type="none"/>
            <a:tailEnd len="sm" w="sm" type="none"/>
          </a:ln>
        </p:spPr>
      </p:cxnSp>
      <p:sp>
        <p:nvSpPr>
          <p:cNvPr id="321" name="Google Shape;321;p13"/>
          <p:cNvSpPr txBox="1"/>
          <p:nvPr/>
        </p:nvSpPr>
        <p:spPr>
          <a:xfrm>
            <a:off x="11075854" y="1952545"/>
            <a:ext cx="663964" cy="338554"/>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chemeClr val="lt1"/>
                </a:solidFill>
                <a:latin typeface="Oxygen"/>
                <a:ea typeface="Oxygen"/>
                <a:cs typeface="Oxygen"/>
                <a:sym typeface="Oxygen"/>
              </a:rPr>
              <a:t>Moyenne </a:t>
            </a:r>
            <a:endParaRPr/>
          </a:p>
          <a:p>
            <a:pPr indent="0" lvl="0" marL="0" marR="0" rtl="0" algn="l">
              <a:spcBef>
                <a:spcPts val="0"/>
              </a:spcBef>
              <a:spcAft>
                <a:spcPts val="0"/>
              </a:spcAft>
              <a:buNone/>
            </a:pPr>
            <a:r>
              <a:rPr i="1" lang="fr-FR" sz="800">
                <a:solidFill>
                  <a:schemeClr val="lt1"/>
                </a:solidFill>
                <a:latin typeface="Oxygen"/>
                <a:ea typeface="Oxygen"/>
                <a:cs typeface="Oxygen"/>
                <a:sym typeface="Oxygen"/>
              </a:rPr>
              <a:t>décennale</a:t>
            </a:r>
            <a:endParaRPr/>
          </a:p>
        </p:txBody>
      </p:sp>
      <p:pic>
        <p:nvPicPr>
          <p:cNvPr id="322" name="Google Shape;322;p13"/>
          <p:cNvPicPr preferRelativeResize="0"/>
          <p:nvPr/>
        </p:nvPicPr>
        <p:blipFill rotWithShape="1">
          <a:blip r:embed="rId5">
            <a:alphaModFix/>
          </a:blip>
          <a:srcRect b="0" l="0" r="0" t="0"/>
          <a:stretch/>
        </p:blipFill>
        <p:spPr>
          <a:xfrm>
            <a:off x="4303551" y="5164936"/>
            <a:ext cx="609056" cy="609056"/>
          </a:xfrm>
          <a:prstGeom prst="rect">
            <a:avLst/>
          </a:prstGeom>
          <a:noFill/>
          <a:ln>
            <a:noFill/>
          </a:ln>
        </p:spPr>
      </p:pic>
      <p:sp>
        <p:nvSpPr>
          <p:cNvPr id="323" name="Google Shape;323;p13"/>
          <p:cNvSpPr txBox="1"/>
          <p:nvPr/>
        </p:nvSpPr>
        <p:spPr>
          <a:xfrm>
            <a:off x="5050674" y="5062557"/>
            <a:ext cx="2616864" cy="748348"/>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-40% </a:t>
            </a:r>
            <a:r>
              <a:rPr b="1" lang="fr-FR" sz="800">
                <a:solidFill>
                  <a:srgbClr val="002855"/>
                </a:solidFill>
                <a:latin typeface="Oxygen"/>
                <a:ea typeface="Oxygen"/>
                <a:cs typeface="Oxygen"/>
                <a:sym typeface="Oxygen"/>
              </a:rPr>
              <a:t>vs moyenne quinquennale</a:t>
            </a:r>
            <a:endParaRPr b="1" sz="1354">
              <a:solidFill>
                <a:srgbClr val="002855"/>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Demande placée sur les grandes surfaces (+50 000 m²) </a:t>
            </a:r>
            <a:endParaRPr/>
          </a:p>
        </p:txBody>
      </p:sp>
      <p:sp>
        <p:nvSpPr>
          <p:cNvPr id="324" name="Google Shape;324;p13"/>
          <p:cNvSpPr txBox="1"/>
          <p:nvPr/>
        </p:nvSpPr>
        <p:spPr>
          <a:xfrm>
            <a:off x="8790972" y="5095290"/>
            <a:ext cx="2616864" cy="748348"/>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70% </a:t>
            </a:r>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Part de la première main des surfaces commercialisées </a:t>
            </a:r>
            <a:endParaRPr/>
          </a:p>
        </p:txBody>
      </p:sp>
      <p:sp>
        <p:nvSpPr>
          <p:cNvPr id="325" name="Google Shape;325;p13"/>
          <p:cNvSpPr/>
          <p:nvPr/>
        </p:nvSpPr>
        <p:spPr>
          <a:xfrm>
            <a:off x="8307577" y="5236450"/>
            <a:ext cx="112823" cy="112823"/>
          </a:xfrm>
          <a:prstGeom prst="noSmoking">
            <a:avLst>
              <a:gd fmla="val 11946"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3"/>
          <p:cNvSpPr/>
          <p:nvPr/>
        </p:nvSpPr>
        <p:spPr>
          <a:xfrm>
            <a:off x="8336128" y="5119048"/>
            <a:ext cx="112824" cy="112824"/>
          </a:xfrm>
          <a:prstGeom prst="noSmoking">
            <a:avLst>
              <a:gd fmla="val 1418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27" name="Google Shape;327;p13"/>
          <p:cNvPicPr preferRelativeResize="0"/>
          <p:nvPr/>
        </p:nvPicPr>
        <p:blipFill rotWithShape="1">
          <a:blip r:embed="rId6">
            <a:alphaModFix/>
          </a:blip>
          <a:srcRect b="0" l="0" r="0" t="0"/>
          <a:stretch/>
        </p:blipFill>
        <p:spPr>
          <a:xfrm>
            <a:off x="7965556" y="5126735"/>
            <a:ext cx="679089" cy="647257"/>
          </a:xfrm>
          <a:prstGeom prst="rect">
            <a:avLst/>
          </a:prstGeom>
          <a:noFill/>
          <a:ln>
            <a:noFill/>
          </a:ln>
        </p:spPr>
      </p:pic>
      <p:sp>
        <p:nvSpPr>
          <p:cNvPr id="328" name="Google Shape;328;p13"/>
          <p:cNvSpPr txBox="1"/>
          <p:nvPr/>
        </p:nvSpPr>
        <p:spPr>
          <a:xfrm>
            <a:off x="768420" y="1103137"/>
            <a:ext cx="2626713" cy="3087322"/>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E"/>
                </a:solidFill>
                <a:latin typeface="Oxygen"/>
                <a:ea typeface="Oxygen"/>
                <a:cs typeface="Oxygen"/>
                <a:sym typeface="Oxygen"/>
              </a:rPr>
              <a:t>UNE DEMANDE PLACÉE EN RETRAIT SUR L’ENSEMBLE DES TYPOLOGIES D’ACTIFS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En 2023, le marché français de l'immobilier logistique a observé une demande placée </a:t>
            </a:r>
            <a:r>
              <a:rPr b="1" lang="fr-FR" sz="900">
                <a:solidFill>
                  <a:schemeClr val="dk1"/>
                </a:solidFill>
                <a:latin typeface="Oxygen"/>
                <a:ea typeface="Oxygen"/>
                <a:cs typeface="Oxygen"/>
                <a:sym typeface="Oxygen"/>
              </a:rPr>
              <a:t>excédant le seuil de 3,5 millions de m² </a:t>
            </a:r>
            <a:r>
              <a:rPr lang="fr-FR" sz="900">
                <a:solidFill>
                  <a:schemeClr val="dk1"/>
                </a:solidFill>
                <a:latin typeface="Oxygen"/>
                <a:ea typeface="Oxygen"/>
                <a:cs typeface="Oxygen"/>
                <a:sym typeface="Oxygen"/>
              </a:rPr>
              <a:t>pour des entrepôts d'une superficie supérieure à </a:t>
            </a:r>
            <a:br>
              <a:rPr lang="fr-FR" sz="900">
                <a:solidFill>
                  <a:schemeClr val="dk1"/>
                </a:solidFill>
                <a:latin typeface="Oxygen"/>
                <a:ea typeface="Oxygen"/>
                <a:cs typeface="Oxygen"/>
                <a:sym typeface="Oxygen"/>
              </a:rPr>
            </a:br>
            <a:r>
              <a:rPr lang="fr-FR" sz="900">
                <a:solidFill>
                  <a:schemeClr val="dk1"/>
                </a:solidFill>
                <a:latin typeface="Oxygen"/>
                <a:ea typeface="Oxygen"/>
                <a:cs typeface="Oxygen"/>
                <a:sym typeface="Oxygen"/>
              </a:rPr>
              <a:t>5 000 m². Cette performance démontre une diminution significative de -25% par rapport à celle enregistrée en 2022, qui s'élevait à plus de 4,6M de m², et de -12% en dessous de la moyenne décennale (4M de m</a:t>
            </a:r>
            <a:r>
              <a:rPr baseline="30000" lang="fr-FR" sz="900">
                <a:solidFill>
                  <a:schemeClr val="dk1"/>
                </a:solidFill>
                <a:latin typeface="Oxygen"/>
                <a:ea typeface="Oxygen"/>
                <a:cs typeface="Oxygen"/>
                <a:sym typeface="Oxygen"/>
              </a:rPr>
              <a:t>2</a:t>
            </a:r>
            <a:r>
              <a:rPr lang="fr-FR" sz="900">
                <a:solidFill>
                  <a:schemeClr val="dk1"/>
                </a:solidFill>
                <a:latin typeface="Oxygen"/>
                <a:ea typeface="Oxygen"/>
                <a:cs typeface="Oxygen"/>
                <a:sym typeface="Oxygen"/>
              </a:rPr>
              <a:t>).</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Le ralentissement de l'activité observé est </a:t>
            </a:r>
            <a:r>
              <a:rPr b="1" lang="fr-FR" sz="900">
                <a:solidFill>
                  <a:schemeClr val="dk1"/>
                </a:solidFill>
                <a:latin typeface="Oxygen"/>
                <a:ea typeface="Oxygen"/>
                <a:cs typeface="Oxygen"/>
                <a:sym typeface="Oxygen"/>
              </a:rPr>
              <a:t>principalement attribué à la diminution des transactions locatives XXL excédant les </a:t>
            </a:r>
            <a:br>
              <a:rPr b="1" lang="fr-FR" sz="900">
                <a:solidFill>
                  <a:schemeClr val="dk1"/>
                </a:solidFill>
                <a:latin typeface="Oxygen"/>
                <a:ea typeface="Oxygen"/>
                <a:cs typeface="Oxygen"/>
                <a:sym typeface="Oxygen"/>
              </a:rPr>
            </a:br>
            <a:r>
              <a:rPr b="1" lang="fr-FR" sz="900">
                <a:solidFill>
                  <a:schemeClr val="dk1"/>
                </a:solidFill>
                <a:latin typeface="Oxygen"/>
                <a:ea typeface="Oxygen"/>
                <a:cs typeface="Oxygen"/>
                <a:sym typeface="Oxygen"/>
              </a:rPr>
              <a:t>50 000 m²</a:t>
            </a:r>
            <a:r>
              <a:rPr lang="fr-FR" sz="900">
                <a:solidFill>
                  <a:schemeClr val="dk1"/>
                </a:solidFill>
                <a:latin typeface="Oxygen"/>
                <a:ea typeface="Oxygen"/>
                <a:cs typeface="Oxygen"/>
                <a:sym typeface="Oxygen"/>
              </a:rPr>
              <a:t>, affichant une baisse de -40% par rapport à la moyenne sur cinq ans, notamment en raison du manque d’activités des intervenants du commerce électronique et de la grande distribution. </a:t>
            </a:r>
            <a:endParaRPr/>
          </a:p>
        </p:txBody>
      </p:sp>
      <p:sp>
        <p:nvSpPr>
          <p:cNvPr id="329" name="Google Shape;329;p13"/>
          <p:cNvSpPr txBox="1"/>
          <p:nvPr/>
        </p:nvSpPr>
        <p:spPr>
          <a:xfrm>
            <a:off x="3642182" y="1103137"/>
            <a:ext cx="2699006" cy="2499982"/>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D'un point de vue géographique, les marchés historiques de la Dorsale enregistrent leur plus basse performance depuis 2014, avec </a:t>
            </a:r>
            <a:r>
              <a:rPr b="1" lang="fr-FR" sz="900">
                <a:solidFill>
                  <a:schemeClr val="dk1"/>
                </a:solidFill>
                <a:latin typeface="Oxygen"/>
                <a:ea typeface="Oxygen"/>
                <a:cs typeface="Oxygen"/>
                <a:sym typeface="Oxygen"/>
              </a:rPr>
              <a:t>seulement 1,9 million de mètres carrés placés</a:t>
            </a:r>
            <a:r>
              <a:rPr lang="fr-FR" sz="900">
                <a:solidFill>
                  <a:schemeClr val="dk1"/>
                </a:solidFill>
                <a:latin typeface="Oxygen"/>
                <a:ea typeface="Oxygen"/>
                <a:cs typeface="Oxygen"/>
                <a:sym typeface="Oxygen"/>
              </a:rPr>
              <a:t>.</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Cette tendance négative s’explique par une très faible performance </a:t>
            </a:r>
            <a:r>
              <a:rPr b="1" lang="fr-FR" sz="900">
                <a:solidFill>
                  <a:schemeClr val="dk1"/>
                </a:solidFill>
                <a:latin typeface="Oxygen"/>
                <a:ea typeface="Oxygen"/>
                <a:cs typeface="Oxygen"/>
                <a:sym typeface="Oxygen"/>
              </a:rPr>
              <a:t>des régions francilienne et lilloise, où aucun deal XXL n'a été enregistré en 2023.</a:t>
            </a:r>
            <a:r>
              <a:rPr lang="fr-FR" sz="900">
                <a:solidFill>
                  <a:schemeClr val="dk1"/>
                </a:solidFill>
                <a:latin typeface="Oxygen"/>
                <a:ea typeface="Oxygen"/>
                <a:cs typeface="Oxygen"/>
                <a:sym typeface="Oxygen"/>
              </a:rPr>
              <a:t> En revanche, les marchés secondaires bénéficient d'</a:t>
            </a:r>
            <a:r>
              <a:rPr b="1" lang="fr-FR" sz="900">
                <a:solidFill>
                  <a:schemeClr val="dk1"/>
                </a:solidFill>
                <a:latin typeface="Oxygen"/>
                <a:ea typeface="Oxygen"/>
                <a:cs typeface="Oxygen"/>
                <a:sym typeface="Oxygen"/>
              </a:rPr>
              <a:t>une dynamique plus favorable</a:t>
            </a:r>
            <a:r>
              <a:rPr lang="fr-FR" sz="900">
                <a:solidFill>
                  <a:schemeClr val="dk1"/>
                </a:solidFill>
                <a:latin typeface="Oxygen"/>
                <a:ea typeface="Oxygen"/>
                <a:cs typeface="Oxygen"/>
                <a:sym typeface="Oxygen"/>
              </a:rPr>
              <a:t>, avec un niveau de demande placée conforme à la moyenne sur cinq ans.</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Dans ce contexte difficile, l'intérêt pour </a:t>
            </a:r>
            <a:r>
              <a:rPr b="1" lang="fr-FR" sz="900">
                <a:solidFill>
                  <a:schemeClr val="dk1"/>
                </a:solidFill>
                <a:latin typeface="Oxygen"/>
                <a:ea typeface="Oxygen"/>
                <a:cs typeface="Oxygen"/>
                <a:sym typeface="Oxygen"/>
              </a:rPr>
              <a:t>l’offre de première main reste élevé</a:t>
            </a:r>
            <a:r>
              <a:rPr lang="fr-FR" sz="900">
                <a:solidFill>
                  <a:schemeClr val="dk1"/>
                </a:solidFill>
                <a:latin typeface="Oxygen"/>
                <a:ea typeface="Oxygen"/>
                <a:cs typeface="Oxygen"/>
                <a:sym typeface="Oxygen"/>
              </a:rPr>
              <a:t>, représentant près de 70% des surfaces commercialisées au cours de l’année.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p:nvPr/>
        </p:nvSpPr>
        <p:spPr>
          <a:xfrm>
            <a:off x="10362064" y="4557225"/>
            <a:ext cx="1047221" cy="181180"/>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36" name="Google Shape;336;p14"/>
          <p:cNvSpPr txBox="1"/>
          <p:nvPr/>
        </p:nvSpPr>
        <p:spPr>
          <a:xfrm>
            <a:off x="10394195" y="4532399"/>
            <a:ext cx="982962"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900">
                <a:solidFill>
                  <a:schemeClr val="dk1"/>
                </a:solidFill>
                <a:latin typeface="Calibri"/>
                <a:ea typeface="Calibri"/>
                <a:cs typeface="Calibri"/>
                <a:sym typeface="Calibri"/>
              </a:rPr>
              <a:t>Pénuries d’offres</a:t>
            </a:r>
            <a:endParaRPr/>
          </a:p>
        </p:txBody>
      </p:sp>
      <p:sp>
        <p:nvSpPr>
          <p:cNvPr id="337" name="Google Shape;337;p14"/>
          <p:cNvSpPr txBox="1"/>
          <p:nvPr/>
        </p:nvSpPr>
        <p:spPr>
          <a:xfrm>
            <a:off x="767215" y="1103713"/>
            <a:ext cx="4643684" cy="4237637"/>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E"/>
                </a:solidFill>
                <a:latin typeface="Oxygen"/>
                <a:ea typeface="Oxygen"/>
                <a:cs typeface="Oxygen"/>
                <a:sym typeface="Oxygen"/>
              </a:rPr>
              <a:t>UNE OFFRE DÉSÉQUILIBRÉE ET DES DISPARITÉES GÉOGRAPHIQUES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À la fin du quatrième trimestre de 2023, </a:t>
            </a:r>
            <a:r>
              <a:rPr b="1" lang="fr-FR" sz="900">
                <a:solidFill>
                  <a:schemeClr val="dk1"/>
                </a:solidFill>
                <a:latin typeface="Oxygen"/>
                <a:ea typeface="Oxygen"/>
                <a:cs typeface="Oxygen"/>
                <a:sym typeface="Oxygen"/>
              </a:rPr>
              <a:t>l'offre immédiate atteint plus de 2,6 millions de mètres carrés,</a:t>
            </a:r>
            <a:r>
              <a:rPr lang="fr-FR" sz="900">
                <a:solidFill>
                  <a:schemeClr val="dk1"/>
                </a:solidFill>
                <a:latin typeface="Oxygen"/>
                <a:ea typeface="Oxygen"/>
                <a:cs typeface="Oxygen"/>
                <a:sym typeface="Oxygen"/>
              </a:rPr>
              <a:t> ce qui représente </a:t>
            </a:r>
            <a:r>
              <a:rPr b="1" lang="fr-FR" sz="900">
                <a:solidFill>
                  <a:schemeClr val="dk1"/>
                </a:solidFill>
                <a:latin typeface="Oxygen"/>
                <a:ea typeface="Oxygen"/>
                <a:cs typeface="Oxygen"/>
                <a:sym typeface="Oxygen"/>
              </a:rPr>
              <a:t>une augmentation de +33% sur l’année.</a:t>
            </a:r>
            <a:r>
              <a:rPr lang="fr-FR" sz="900">
                <a:solidFill>
                  <a:schemeClr val="dk1"/>
                </a:solidFill>
                <a:latin typeface="Oxygen"/>
                <a:ea typeface="Oxygen"/>
                <a:cs typeface="Oxygen"/>
                <a:sym typeface="Oxygen"/>
              </a:rPr>
              <a:t> Le </a:t>
            </a:r>
            <a:r>
              <a:rPr b="1" lang="fr-FR" sz="900">
                <a:solidFill>
                  <a:schemeClr val="dk1"/>
                </a:solidFill>
                <a:latin typeface="Oxygen"/>
                <a:ea typeface="Oxygen"/>
                <a:cs typeface="Oxygen"/>
                <a:sym typeface="Oxygen"/>
              </a:rPr>
              <a:t>taux de vacance global atteint 4,7%. L’essentiel des surfaces disponibles se concentrent dans le nord-ouest </a:t>
            </a:r>
            <a:r>
              <a:rPr lang="fr-FR" sz="900">
                <a:solidFill>
                  <a:schemeClr val="dk1"/>
                </a:solidFill>
                <a:latin typeface="Oxygen"/>
                <a:ea typeface="Oxygen"/>
                <a:cs typeface="Oxygen"/>
                <a:sym typeface="Oxygen"/>
              </a:rPr>
              <a:t>du pays. Cette disparité géographique ne permet pas pour autant de palier aux pénuries d’offre sur les marchés sous offreurs (régions PACA et AURA). </a:t>
            </a:r>
            <a:endParaRPr/>
          </a:p>
          <a:p>
            <a:pPr indent="0" lvl="0" marL="0" marR="9374" rtl="0" algn="just">
              <a:lnSpc>
                <a:spcPct val="105900"/>
              </a:lnSpc>
              <a:spcBef>
                <a:spcPts val="738"/>
              </a:spcBef>
              <a:spcAft>
                <a:spcPts val="0"/>
              </a:spcAft>
              <a:buNone/>
            </a:pPr>
            <a:r>
              <a:rPr b="1" lang="fr-FR" sz="900">
                <a:solidFill>
                  <a:schemeClr val="dk1"/>
                </a:solidFill>
                <a:latin typeface="Oxygen"/>
                <a:ea typeface="Oxygen"/>
                <a:cs typeface="Oxygen"/>
                <a:sym typeface="Oxygen"/>
              </a:rPr>
              <a:t>Au niveau géographique, les situations varient.</a:t>
            </a:r>
            <a:r>
              <a:rPr lang="fr-FR" sz="900">
                <a:solidFill>
                  <a:schemeClr val="dk1"/>
                </a:solidFill>
                <a:latin typeface="Oxygen"/>
                <a:ea typeface="Oxygen"/>
                <a:cs typeface="Oxygen"/>
                <a:sym typeface="Oxygen"/>
              </a:rPr>
              <a:t> Les régions Hauts-de-France (8%), Normandie (6,2%) et Centre Val-de-Loire (5,6%) présentent </a:t>
            </a:r>
            <a:r>
              <a:rPr b="1" lang="fr-FR" sz="900">
                <a:solidFill>
                  <a:schemeClr val="dk1"/>
                </a:solidFill>
                <a:latin typeface="Oxygen"/>
                <a:ea typeface="Oxygen"/>
                <a:cs typeface="Oxygen"/>
                <a:sym typeface="Oxygen"/>
              </a:rPr>
              <a:t>un taux de vacance supérieur au à 5,0%, </a:t>
            </a:r>
            <a:r>
              <a:rPr lang="fr-FR" sz="900">
                <a:solidFill>
                  <a:schemeClr val="dk1"/>
                </a:solidFill>
                <a:latin typeface="Oxygen"/>
                <a:ea typeface="Oxygen"/>
                <a:cs typeface="Oxygen"/>
                <a:sym typeface="Oxygen"/>
              </a:rPr>
              <a:t>tandis que la région Auvergne-Rhône-Alpes (AuRa) et Provence-Alpes-Côte d'Azur (PACA) </a:t>
            </a:r>
            <a:r>
              <a:rPr b="1" lang="fr-FR" sz="900">
                <a:solidFill>
                  <a:schemeClr val="dk1"/>
                </a:solidFill>
                <a:latin typeface="Oxygen"/>
                <a:ea typeface="Oxygen"/>
                <a:cs typeface="Oxygen"/>
                <a:sym typeface="Oxygen"/>
              </a:rPr>
              <a:t>sont au plus bas </a:t>
            </a:r>
            <a:r>
              <a:rPr lang="fr-FR" sz="900">
                <a:solidFill>
                  <a:schemeClr val="dk1"/>
                </a:solidFill>
                <a:latin typeface="Oxygen"/>
                <a:ea typeface="Oxygen"/>
                <a:cs typeface="Oxygen"/>
                <a:sym typeface="Oxygen"/>
              </a:rPr>
              <a:t>(inférieurs à 1%). </a:t>
            </a:r>
            <a:r>
              <a:rPr b="1" lang="fr-FR" sz="900">
                <a:solidFill>
                  <a:schemeClr val="dk1"/>
                </a:solidFill>
                <a:latin typeface="Oxygen"/>
                <a:ea typeface="Oxygen"/>
                <a:cs typeface="Oxygen"/>
                <a:sym typeface="Oxygen"/>
              </a:rPr>
              <a:t>Les disponibilités ne dépassent pas les 100 000 mètres carrés dans sept des douze régions métropolitaines.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Dans un contexte de marché fragilisé, on assiste à </a:t>
            </a:r>
            <a:r>
              <a:rPr b="1" lang="fr-FR" sz="900">
                <a:solidFill>
                  <a:schemeClr val="dk1"/>
                </a:solidFill>
                <a:latin typeface="Oxygen"/>
                <a:ea typeface="Oxygen"/>
                <a:cs typeface="Oxygen"/>
                <a:sym typeface="Oxygen"/>
              </a:rPr>
              <a:t>une raréfaction des offres XXL</a:t>
            </a:r>
            <a:r>
              <a:rPr lang="fr-FR" sz="900">
                <a:solidFill>
                  <a:schemeClr val="dk1"/>
                </a:solidFill>
                <a:latin typeface="Oxygen"/>
                <a:ea typeface="Oxygen"/>
                <a:cs typeface="Oxygen"/>
                <a:sym typeface="Oxygen"/>
              </a:rPr>
              <a:t>. Seulement 7 actifs de grande envergure sont immédiatement disponibles, représentant plus de 690 000 m² majoritairement situé dans les hauts de France et le centre Val-de-Loire.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Enfin, </a:t>
            </a:r>
            <a:r>
              <a:rPr b="1" lang="fr-FR" sz="900">
                <a:solidFill>
                  <a:schemeClr val="dk1"/>
                </a:solidFill>
                <a:latin typeface="Oxygen"/>
                <a:ea typeface="Oxygen"/>
                <a:cs typeface="Oxygen"/>
                <a:sym typeface="Oxygen"/>
              </a:rPr>
              <a:t>la majorité des surfaces disponibles se situe entre 10 000 et 30 000 m²</a:t>
            </a:r>
            <a:r>
              <a:rPr lang="fr-FR" sz="900">
                <a:solidFill>
                  <a:schemeClr val="dk1"/>
                </a:solidFill>
                <a:latin typeface="Oxygen"/>
                <a:ea typeface="Oxygen"/>
                <a:cs typeface="Oxygen"/>
                <a:sym typeface="Oxygen"/>
              </a:rPr>
              <a:t>, avec plus d’une soixantaine d’offres totalisant plus de 1 million de m², dont la vaste majorité est située dans les Hauts-de-France et en Centre Val-de-Loire.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Face à l'évolution des stratégies, notamment en matière d'investissement spéculatif, l'offre en gris a atteint un niveau dépassant les 3,6 millions de m² (vs 2,8 millions de m² au 4T 2022). La majorité de cette offre est également concentrée dans les régions des Hauts-de-France et du Centre-Val de Loire.</a:t>
            </a:r>
            <a:endParaRPr/>
          </a:p>
        </p:txBody>
      </p:sp>
      <p:sp>
        <p:nvSpPr>
          <p:cNvPr id="338" name="Google Shape;338;p14"/>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2 / L’INVESTISSEMENT EN IMMOBILIER LOGISTIQUE &amp; INDUSTRIEL</a:t>
            </a:r>
            <a:endParaRPr/>
          </a:p>
        </p:txBody>
      </p:sp>
      <p:sp>
        <p:nvSpPr>
          <p:cNvPr id="339" name="Google Shape;339;p14"/>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L’OFFRE IMMÉDIATE &amp; LA VACANCE AUGMENTENT</a:t>
            </a:r>
            <a:endParaRPr/>
          </a:p>
        </p:txBody>
      </p:sp>
      <p:sp>
        <p:nvSpPr>
          <p:cNvPr id="340" name="Google Shape;340;p14"/>
          <p:cNvSpPr txBox="1"/>
          <p:nvPr/>
        </p:nvSpPr>
        <p:spPr>
          <a:xfrm>
            <a:off x="9927771" y="6546018"/>
            <a:ext cx="1885472" cy="2119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 Afilog</a:t>
            </a:r>
            <a:endParaRPr i="1" sz="738">
              <a:solidFill>
                <a:schemeClr val="lt1"/>
              </a:solidFill>
              <a:latin typeface="Oxygen"/>
              <a:ea typeface="Oxygen"/>
              <a:cs typeface="Oxygen"/>
              <a:sym typeface="Oxygen"/>
            </a:endParaRPr>
          </a:p>
        </p:txBody>
      </p:sp>
      <p:cxnSp>
        <p:nvCxnSpPr>
          <p:cNvPr id="341" name="Google Shape;341;p14"/>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cxnSp>
        <p:nvCxnSpPr>
          <p:cNvPr id="342" name="Google Shape;342;p14"/>
          <p:cNvCxnSpPr/>
          <p:nvPr/>
        </p:nvCxnSpPr>
        <p:spPr>
          <a:xfrm>
            <a:off x="898930" y="5328447"/>
            <a:ext cx="10420379" cy="0"/>
          </a:xfrm>
          <a:prstGeom prst="straightConnector1">
            <a:avLst/>
          </a:prstGeom>
          <a:noFill/>
          <a:ln cap="flat" cmpd="sng" w="9525">
            <a:solidFill>
              <a:srgbClr val="D8D8D8"/>
            </a:solidFill>
            <a:prstDash val="solid"/>
            <a:miter lim="800000"/>
            <a:headEnd len="sm" w="sm" type="none"/>
            <a:tailEnd len="sm" w="sm" type="none"/>
          </a:ln>
        </p:spPr>
      </p:cxnSp>
      <p:grpSp>
        <p:nvGrpSpPr>
          <p:cNvPr id="343" name="Google Shape;343;p14"/>
          <p:cNvGrpSpPr/>
          <p:nvPr/>
        </p:nvGrpSpPr>
        <p:grpSpPr>
          <a:xfrm>
            <a:off x="5951561" y="1529552"/>
            <a:ext cx="3844833" cy="3571968"/>
            <a:chOff x="5796895" y="938126"/>
            <a:chExt cx="5345649" cy="4966273"/>
          </a:xfrm>
        </p:grpSpPr>
        <p:sp>
          <p:nvSpPr>
            <p:cNvPr id="344" name="Google Shape;344;p14">
              <a:hlinkClick r:id="rId3"/>
            </p:cNvPr>
            <p:cNvSpPr/>
            <p:nvPr/>
          </p:nvSpPr>
          <p:spPr>
            <a:xfrm>
              <a:off x="8950077" y="2459131"/>
              <a:ext cx="1795440" cy="1267798"/>
            </a:xfrm>
            <a:custGeom>
              <a:rect b="b" l="l" r="r" t="t"/>
              <a:pathLst>
                <a:path extrusionOk="0" h="2233" w="2732">
                  <a:moveTo>
                    <a:pt x="2043" y="323"/>
                  </a:moveTo>
                  <a:lnTo>
                    <a:pt x="1920" y="417"/>
                  </a:lnTo>
                  <a:lnTo>
                    <a:pt x="1920" y="418"/>
                  </a:lnTo>
                  <a:lnTo>
                    <a:pt x="1922" y="442"/>
                  </a:lnTo>
                  <a:lnTo>
                    <a:pt x="1888" y="495"/>
                  </a:lnTo>
                  <a:lnTo>
                    <a:pt x="1845" y="489"/>
                  </a:lnTo>
                  <a:lnTo>
                    <a:pt x="1813" y="528"/>
                  </a:lnTo>
                  <a:lnTo>
                    <a:pt x="1808" y="663"/>
                  </a:lnTo>
                  <a:lnTo>
                    <a:pt x="1760" y="680"/>
                  </a:lnTo>
                  <a:lnTo>
                    <a:pt x="1727" y="651"/>
                  </a:lnTo>
                  <a:lnTo>
                    <a:pt x="1626" y="715"/>
                  </a:lnTo>
                  <a:lnTo>
                    <a:pt x="1610" y="754"/>
                  </a:lnTo>
                  <a:lnTo>
                    <a:pt x="1609" y="755"/>
                  </a:lnTo>
                  <a:lnTo>
                    <a:pt x="1534" y="787"/>
                  </a:lnTo>
                  <a:lnTo>
                    <a:pt x="1534" y="740"/>
                  </a:lnTo>
                  <a:lnTo>
                    <a:pt x="1488" y="715"/>
                  </a:lnTo>
                  <a:lnTo>
                    <a:pt x="1347" y="683"/>
                  </a:lnTo>
                  <a:lnTo>
                    <a:pt x="1311" y="604"/>
                  </a:lnTo>
                  <a:lnTo>
                    <a:pt x="1355" y="564"/>
                  </a:lnTo>
                  <a:lnTo>
                    <a:pt x="1338" y="515"/>
                  </a:lnTo>
                  <a:lnTo>
                    <a:pt x="1312" y="478"/>
                  </a:lnTo>
                  <a:lnTo>
                    <a:pt x="1267" y="474"/>
                  </a:lnTo>
                  <a:lnTo>
                    <a:pt x="1272" y="426"/>
                  </a:lnTo>
                  <a:lnTo>
                    <a:pt x="1233" y="410"/>
                  </a:lnTo>
                  <a:lnTo>
                    <a:pt x="1224" y="364"/>
                  </a:lnTo>
                  <a:lnTo>
                    <a:pt x="1110" y="345"/>
                  </a:lnTo>
                  <a:lnTo>
                    <a:pt x="1038" y="410"/>
                  </a:lnTo>
                  <a:lnTo>
                    <a:pt x="945" y="425"/>
                  </a:lnTo>
                  <a:lnTo>
                    <a:pt x="912" y="457"/>
                  </a:lnTo>
                  <a:lnTo>
                    <a:pt x="867" y="434"/>
                  </a:lnTo>
                  <a:lnTo>
                    <a:pt x="674" y="460"/>
                  </a:lnTo>
                  <a:lnTo>
                    <a:pt x="597" y="282"/>
                  </a:lnTo>
                  <a:lnTo>
                    <a:pt x="542" y="215"/>
                  </a:lnTo>
                  <a:lnTo>
                    <a:pt x="512" y="251"/>
                  </a:lnTo>
                  <a:lnTo>
                    <a:pt x="474" y="114"/>
                  </a:lnTo>
                  <a:lnTo>
                    <a:pt x="406" y="24"/>
                  </a:lnTo>
                  <a:lnTo>
                    <a:pt x="349" y="0"/>
                  </a:lnTo>
                  <a:lnTo>
                    <a:pt x="113" y="49"/>
                  </a:lnTo>
                  <a:lnTo>
                    <a:pt x="110" y="146"/>
                  </a:lnTo>
                  <a:lnTo>
                    <a:pt x="51" y="232"/>
                  </a:lnTo>
                  <a:lnTo>
                    <a:pt x="153" y="355"/>
                  </a:lnTo>
                  <a:lnTo>
                    <a:pt x="158" y="448"/>
                  </a:lnTo>
                  <a:lnTo>
                    <a:pt x="89" y="529"/>
                  </a:lnTo>
                  <a:lnTo>
                    <a:pt x="105" y="576"/>
                  </a:lnTo>
                  <a:lnTo>
                    <a:pt x="81" y="613"/>
                  </a:lnTo>
                  <a:lnTo>
                    <a:pt x="0" y="670"/>
                  </a:lnTo>
                  <a:lnTo>
                    <a:pt x="46" y="715"/>
                  </a:lnTo>
                  <a:lnTo>
                    <a:pt x="80" y="828"/>
                  </a:lnTo>
                  <a:lnTo>
                    <a:pt x="37" y="838"/>
                  </a:lnTo>
                  <a:lnTo>
                    <a:pt x="15" y="878"/>
                  </a:lnTo>
                  <a:lnTo>
                    <a:pt x="45" y="984"/>
                  </a:lnTo>
                  <a:lnTo>
                    <a:pt x="19" y="1079"/>
                  </a:lnTo>
                  <a:lnTo>
                    <a:pt x="59" y="1113"/>
                  </a:lnTo>
                  <a:lnTo>
                    <a:pt x="108" y="1237"/>
                  </a:lnTo>
                  <a:lnTo>
                    <a:pt x="111" y="1333"/>
                  </a:lnTo>
                  <a:lnTo>
                    <a:pt x="146" y="1366"/>
                  </a:lnTo>
                  <a:lnTo>
                    <a:pt x="142" y="1462"/>
                  </a:lnTo>
                  <a:lnTo>
                    <a:pt x="121" y="1606"/>
                  </a:lnTo>
                  <a:lnTo>
                    <a:pt x="210" y="1709"/>
                  </a:lnTo>
                  <a:lnTo>
                    <a:pt x="308" y="1711"/>
                  </a:lnTo>
                  <a:lnTo>
                    <a:pt x="351" y="1685"/>
                  </a:lnTo>
                  <a:lnTo>
                    <a:pt x="418" y="1744"/>
                  </a:lnTo>
                  <a:lnTo>
                    <a:pt x="509" y="1646"/>
                  </a:lnTo>
                  <a:lnTo>
                    <a:pt x="611" y="1867"/>
                  </a:lnTo>
                  <a:lnTo>
                    <a:pt x="732" y="1915"/>
                  </a:lnTo>
                  <a:lnTo>
                    <a:pt x="757" y="1952"/>
                  </a:lnTo>
                  <a:lnTo>
                    <a:pt x="749" y="2043"/>
                  </a:lnTo>
                  <a:lnTo>
                    <a:pt x="693" y="2120"/>
                  </a:lnTo>
                  <a:lnTo>
                    <a:pt x="692" y="2169"/>
                  </a:lnTo>
                  <a:lnTo>
                    <a:pt x="772" y="2222"/>
                  </a:lnTo>
                  <a:lnTo>
                    <a:pt x="895" y="2197"/>
                  </a:lnTo>
                  <a:lnTo>
                    <a:pt x="926" y="2233"/>
                  </a:lnTo>
                  <a:lnTo>
                    <a:pt x="1014" y="2169"/>
                  </a:lnTo>
                  <a:lnTo>
                    <a:pt x="1018" y="2121"/>
                  </a:lnTo>
                  <a:lnTo>
                    <a:pt x="1054" y="2090"/>
                  </a:lnTo>
                  <a:lnTo>
                    <a:pt x="1088" y="2119"/>
                  </a:lnTo>
                  <a:lnTo>
                    <a:pt x="1122" y="2090"/>
                  </a:lnTo>
                  <a:lnTo>
                    <a:pt x="1160" y="2118"/>
                  </a:lnTo>
                  <a:lnTo>
                    <a:pt x="1185" y="2079"/>
                  </a:lnTo>
                  <a:lnTo>
                    <a:pt x="1271" y="2204"/>
                  </a:lnTo>
                  <a:lnTo>
                    <a:pt x="1361" y="1863"/>
                  </a:lnTo>
                  <a:lnTo>
                    <a:pt x="1452" y="1887"/>
                  </a:lnTo>
                  <a:lnTo>
                    <a:pt x="1535" y="1867"/>
                  </a:lnTo>
                  <a:lnTo>
                    <a:pt x="1610" y="1919"/>
                  </a:lnTo>
                  <a:lnTo>
                    <a:pt x="1676" y="2044"/>
                  </a:lnTo>
                  <a:lnTo>
                    <a:pt x="1719" y="2045"/>
                  </a:lnTo>
                  <a:lnTo>
                    <a:pt x="1721" y="2095"/>
                  </a:lnTo>
                  <a:lnTo>
                    <a:pt x="1765" y="2091"/>
                  </a:lnTo>
                  <a:lnTo>
                    <a:pt x="1827" y="2021"/>
                  </a:lnTo>
                  <a:lnTo>
                    <a:pt x="1878" y="2047"/>
                  </a:lnTo>
                  <a:lnTo>
                    <a:pt x="1885" y="2092"/>
                  </a:lnTo>
                  <a:lnTo>
                    <a:pt x="1945" y="2089"/>
                  </a:lnTo>
                  <a:lnTo>
                    <a:pt x="2028" y="2035"/>
                  </a:lnTo>
                  <a:lnTo>
                    <a:pt x="2108" y="1929"/>
                  </a:lnTo>
                  <a:lnTo>
                    <a:pt x="2108" y="1928"/>
                  </a:lnTo>
                  <a:lnTo>
                    <a:pt x="2106" y="1927"/>
                  </a:lnTo>
                  <a:lnTo>
                    <a:pt x="2161" y="1731"/>
                  </a:lnTo>
                  <a:lnTo>
                    <a:pt x="2340" y="1554"/>
                  </a:lnTo>
                  <a:lnTo>
                    <a:pt x="2328" y="1396"/>
                  </a:lnTo>
                  <a:lnTo>
                    <a:pt x="2459" y="1299"/>
                  </a:lnTo>
                  <a:lnTo>
                    <a:pt x="2638" y="1062"/>
                  </a:lnTo>
                  <a:lnTo>
                    <a:pt x="2635" y="1016"/>
                  </a:lnTo>
                  <a:lnTo>
                    <a:pt x="2670" y="981"/>
                  </a:lnTo>
                  <a:lnTo>
                    <a:pt x="2605" y="922"/>
                  </a:lnTo>
                  <a:lnTo>
                    <a:pt x="2619" y="874"/>
                  </a:lnTo>
                  <a:lnTo>
                    <a:pt x="2677" y="805"/>
                  </a:lnTo>
                  <a:lnTo>
                    <a:pt x="2732" y="798"/>
                  </a:lnTo>
                  <a:lnTo>
                    <a:pt x="2700" y="715"/>
                  </a:lnTo>
                  <a:lnTo>
                    <a:pt x="2657" y="716"/>
                  </a:lnTo>
                  <a:lnTo>
                    <a:pt x="2650" y="570"/>
                  </a:lnTo>
                  <a:lnTo>
                    <a:pt x="2535" y="489"/>
                  </a:lnTo>
                  <a:lnTo>
                    <a:pt x="2534" y="489"/>
                  </a:lnTo>
                  <a:lnTo>
                    <a:pt x="2520" y="498"/>
                  </a:lnTo>
                  <a:lnTo>
                    <a:pt x="2392" y="390"/>
                  </a:lnTo>
                  <a:lnTo>
                    <a:pt x="2314" y="427"/>
                  </a:lnTo>
                  <a:lnTo>
                    <a:pt x="2237" y="366"/>
                  </a:lnTo>
                  <a:lnTo>
                    <a:pt x="2151" y="393"/>
                  </a:lnTo>
                  <a:lnTo>
                    <a:pt x="2043" y="323"/>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45" name="Google Shape;345;p14">
              <a:hlinkClick r:id="rId4"/>
            </p:cNvPr>
            <p:cNvSpPr/>
            <p:nvPr/>
          </p:nvSpPr>
          <p:spPr>
            <a:xfrm>
              <a:off x="5796895" y="2108054"/>
              <a:ext cx="1535224" cy="826457"/>
            </a:xfrm>
            <a:custGeom>
              <a:rect b="b" l="l" r="r" t="t"/>
              <a:pathLst>
                <a:path extrusionOk="0" h="1458" w="2336">
                  <a:moveTo>
                    <a:pt x="1541" y="247"/>
                  </a:moveTo>
                  <a:lnTo>
                    <a:pt x="1486" y="251"/>
                  </a:lnTo>
                  <a:lnTo>
                    <a:pt x="1322" y="397"/>
                  </a:lnTo>
                  <a:lnTo>
                    <a:pt x="1308" y="338"/>
                  </a:lnTo>
                  <a:lnTo>
                    <a:pt x="1246" y="294"/>
                  </a:lnTo>
                  <a:lnTo>
                    <a:pt x="1245" y="244"/>
                  </a:lnTo>
                  <a:lnTo>
                    <a:pt x="1175" y="115"/>
                  </a:lnTo>
                  <a:lnTo>
                    <a:pt x="1131" y="105"/>
                  </a:lnTo>
                  <a:lnTo>
                    <a:pt x="1140" y="58"/>
                  </a:lnTo>
                  <a:lnTo>
                    <a:pt x="1094" y="65"/>
                  </a:lnTo>
                  <a:lnTo>
                    <a:pt x="1069" y="114"/>
                  </a:lnTo>
                  <a:lnTo>
                    <a:pt x="1089" y="6"/>
                  </a:lnTo>
                  <a:lnTo>
                    <a:pt x="1017" y="58"/>
                  </a:lnTo>
                  <a:lnTo>
                    <a:pt x="1008" y="0"/>
                  </a:lnTo>
                  <a:lnTo>
                    <a:pt x="873" y="59"/>
                  </a:lnTo>
                  <a:lnTo>
                    <a:pt x="850" y="20"/>
                  </a:lnTo>
                  <a:lnTo>
                    <a:pt x="781" y="80"/>
                  </a:lnTo>
                  <a:lnTo>
                    <a:pt x="777" y="181"/>
                  </a:lnTo>
                  <a:lnTo>
                    <a:pt x="726" y="187"/>
                  </a:lnTo>
                  <a:lnTo>
                    <a:pt x="651" y="139"/>
                  </a:lnTo>
                  <a:lnTo>
                    <a:pt x="608" y="149"/>
                  </a:lnTo>
                  <a:lnTo>
                    <a:pt x="599" y="205"/>
                  </a:lnTo>
                  <a:lnTo>
                    <a:pt x="565" y="161"/>
                  </a:lnTo>
                  <a:lnTo>
                    <a:pt x="540" y="214"/>
                  </a:lnTo>
                  <a:lnTo>
                    <a:pt x="539" y="107"/>
                  </a:lnTo>
                  <a:lnTo>
                    <a:pt x="318" y="177"/>
                  </a:lnTo>
                  <a:lnTo>
                    <a:pt x="295" y="135"/>
                  </a:lnTo>
                  <a:lnTo>
                    <a:pt x="139" y="225"/>
                  </a:lnTo>
                  <a:lnTo>
                    <a:pt x="179" y="247"/>
                  </a:lnTo>
                  <a:lnTo>
                    <a:pt x="51" y="233"/>
                  </a:lnTo>
                  <a:lnTo>
                    <a:pt x="22" y="271"/>
                  </a:lnTo>
                  <a:lnTo>
                    <a:pt x="0" y="419"/>
                  </a:lnTo>
                  <a:lnTo>
                    <a:pt x="27" y="456"/>
                  </a:lnTo>
                  <a:lnTo>
                    <a:pt x="69" y="438"/>
                  </a:lnTo>
                  <a:lnTo>
                    <a:pt x="110" y="457"/>
                  </a:lnTo>
                  <a:lnTo>
                    <a:pt x="297" y="397"/>
                  </a:lnTo>
                  <a:lnTo>
                    <a:pt x="240" y="426"/>
                  </a:lnTo>
                  <a:lnTo>
                    <a:pt x="232" y="482"/>
                  </a:lnTo>
                  <a:lnTo>
                    <a:pt x="323" y="458"/>
                  </a:lnTo>
                  <a:lnTo>
                    <a:pt x="316" y="505"/>
                  </a:lnTo>
                  <a:lnTo>
                    <a:pt x="361" y="526"/>
                  </a:lnTo>
                  <a:lnTo>
                    <a:pt x="313" y="537"/>
                  </a:lnTo>
                  <a:lnTo>
                    <a:pt x="410" y="580"/>
                  </a:lnTo>
                  <a:lnTo>
                    <a:pt x="319" y="557"/>
                  </a:lnTo>
                  <a:lnTo>
                    <a:pt x="298" y="516"/>
                  </a:lnTo>
                  <a:lnTo>
                    <a:pt x="241" y="533"/>
                  </a:lnTo>
                  <a:lnTo>
                    <a:pt x="152" y="515"/>
                  </a:lnTo>
                  <a:lnTo>
                    <a:pt x="126" y="475"/>
                  </a:lnTo>
                  <a:lnTo>
                    <a:pt x="102" y="535"/>
                  </a:lnTo>
                  <a:lnTo>
                    <a:pt x="140" y="620"/>
                  </a:lnTo>
                  <a:lnTo>
                    <a:pt x="166" y="575"/>
                  </a:lnTo>
                  <a:lnTo>
                    <a:pt x="209" y="579"/>
                  </a:lnTo>
                  <a:lnTo>
                    <a:pt x="292" y="631"/>
                  </a:lnTo>
                  <a:lnTo>
                    <a:pt x="305" y="683"/>
                  </a:lnTo>
                  <a:lnTo>
                    <a:pt x="281" y="724"/>
                  </a:lnTo>
                  <a:lnTo>
                    <a:pt x="244" y="702"/>
                  </a:lnTo>
                  <a:lnTo>
                    <a:pt x="51" y="722"/>
                  </a:lnTo>
                  <a:lnTo>
                    <a:pt x="27" y="763"/>
                  </a:lnTo>
                  <a:lnTo>
                    <a:pt x="173" y="822"/>
                  </a:lnTo>
                  <a:lnTo>
                    <a:pt x="230" y="923"/>
                  </a:lnTo>
                  <a:lnTo>
                    <a:pt x="214" y="1012"/>
                  </a:lnTo>
                  <a:lnTo>
                    <a:pt x="326" y="1023"/>
                  </a:lnTo>
                  <a:lnTo>
                    <a:pt x="382" y="955"/>
                  </a:lnTo>
                  <a:lnTo>
                    <a:pt x="382" y="948"/>
                  </a:lnTo>
                  <a:lnTo>
                    <a:pt x="382" y="947"/>
                  </a:lnTo>
                  <a:lnTo>
                    <a:pt x="370" y="900"/>
                  </a:lnTo>
                  <a:lnTo>
                    <a:pt x="386" y="898"/>
                  </a:lnTo>
                  <a:lnTo>
                    <a:pt x="391" y="847"/>
                  </a:lnTo>
                  <a:lnTo>
                    <a:pt x="413" y="894"/>
                  </a:lnTo>
                  <a:lnTo>
                    <a:pt x="386" y="898"/>
                  </a:lnTo>
                  <a:lnTo>
                    <a:pt x="382" y="948"/>
                  </a:lnTo>
                  <a:lnTo>
                    <a:pt x="428" y="980"/>
                  </a:lnTo>
                  <a:lnTo>
                    <a:pt x="497" y="954"/>
                  </a:lnTo>
                  <a:lnTo>
                    <a:pt x="570" y="1050"/>
                  </a:lnTo>
                  <a:lnTo>
                    <a:pt x="613" y="1040"/>
                  </a:lnTo>
                  <a:lnTo>
                    <a:pt x="613" y="993"/>
                  </a:lnTo>
                  <a:lnTo>
                    <a:pt x="619" y="1040"/>
                  </a:lnTo>
                  <a:lnTo>
                    <a:pt x="659" y="1025"/>
                  </a:lnTo>
                  <a:lnTo>
                    <a:pt x="649" y="1070"/>
                  </a:lnTo>
                  <a:lnTo>
                    <a:pt x="693" y="1082"/>
                  </a:lnTo>
                  <a:lnTo>
                    <a:pt x="751" y="1056"/>
                  </a:lnTo>
                  <a:lnTo>
                    <a:pt x="755" y="1007"/>
                  </a:lnTo>
                  <a:lnTo>
                    <a:pt x="765" y="1133"/>
                  </a:lnTo>
                  <a:lnTo>
                    <a:pt x="804" y="1157"/>
                  </a:lnTo>
                  <a:lnTo>
                    <a:pt x="845" y="1136"/>
                  </a:lnTo>
                  <a:lnTo>
                    <a:pt x="838" y="1040"/>
                  </a:lnTo>
                  <a:lnTo>
                    <a:pt x="847" y="1089"/>
                  </a:lnTo>
                  <a:lnTo>
                    <a:pt x="893" y="1099"/>
                  </a:lnTo>
                  <a:lnTo>
                    <a:pt x="860" y="1134"/>
                  </a:lnTo>
                  <a:lnTo>
                    <a:pt x="882" y="1177"/>
                  </a:lnTo>
                  <a:lnTo>
                    <a:pt x="938" y="1202"/>
                  </a:lnTo>
                  <a:lnTo>
                    <a:pt x="980" y="1182"/>
                  </a:lnTo>
                  <a:lnTo>
                    <a:pt x="942" y="1203"/>
                  </a:lnTo>
                  <a:lnTo>
                    <a:pt x="946" y="1248"/>
                  </a:lnTo>
                  <a:lnTo>
                    <a:pt x="979" y="1294"/>
                  </a:lnTo>
                  <a:lnTo>
                    <a:pt x="967" y="1355"/>
                  </a:lnTo>
                  <a:lnTo>
                    <a:pt x="1000" y="1393"/>
                  </a:lnTo>
                  <a:lnTo>
                    <a:pt x="981" y="1346"/>
                  </a:lnTo>
                  <a:lnTo>
                    <a:pt x="1024" y="1308"/>
                  </a:lnTo>
                  <a:lnTo>
                    <a:pt x="1072" y="1294"/>
                  </a:lnTo>
                  <a:lnTo>
                    <a:pt x="1109" y="1325"/>
                  </a:lnTo>
                  <a:lnTo>
                    <a:pt x="1090" y="1228"/>
                  </a:lnTo>
                  <a:lnTo>
                    <a:pt x="1138" y="1308"/>
                  </a:lnTo>
                  <a:lnTo>
                    <a:pt x="1161" y="1266"/>
                  </a:lnTo>
                  <a:lnTo>
                    <a:pt x="1217" y="1277"/>
                  </a:lnTo>
                  <a:lnTo>
                    <a:pt x="1249" y="1315"/>
                  </a:lnTo>
                  <a:lnTo>
                    <a:pt x="1219" y="1356"/>
                  </a:lnTo>
                  <a:lnTo>
                    <a:pt x="1123" y="1343"/>
                  </a:lnTo>
                  <a:lnTo>
                    <a:pt x="1196" y="1405"/>
                  </a:lnTo>
                  <a:lnTo>
                    <a:pt x="1386" y="1388"/>
                  </a:lnTo>
                  <a:lnTo>
                    <a:pt x="1428" y="1413"/>
                  </a:lnTo>
                  <a:lnTo>
                    <a:pt x="1382" y="1416"/>
                  </a:lnTo>
                  <a:lnTo>
                    <a:pt x="1405" y="1458"/>
                  </a:lnTo>
                  <a:lnTo>
                    <a:pt x="1406" y="1458"/>
                  </a:lnTo>
                  <a:lnTo>
                    <a:pt x="1635" y="1387"/>
                  </a:lnTo>
                  <a:lnTo>
                    <a:pt x="1642" y="1289"/>
                  </a:lnTo>
                  <a:lnTo>
                    <a:pt x="1721" y="1233"/>
                  </a:lnTo>
                  <a:lnTo>
                    <a:pt x="1923" y="1226"/>
                  </a:lnTo>
                  <a:lnTo>
                    <a:pt x="1948" y="1180"/>
                  </a:lnTo>
                  <a:lnTo>
                    <a:pt x="2085" y="1116"/>
                  </a:lnTo>
                  <a:lnTo>
                    <a:pt x="2191" y="1172"/>
                  </a:lnTo>
                  <a:lnTo>
                    <a:pt x="2197" y="1139"/>
                  </a:lnTo>
                  <a:lnTo>
                    <a:pt x="2252" y="997"/>
                  </a:lnTo>
                  <a:lnTo>
                    <a:pt x="2336" y="961"/>
                  </a:lnTo>
                  <a:lnTo>
                    <a:pt x="2307" y="679"/>
                  </a:lnTo>
                  <a:lnTo>
                    <a:pt x="2330" y="640"/>
                  </a:lnTo>
                  <a:lnTo>
                    <a:pt x="2331" y="442"/>
                  </a:lnTo>
                  <a:lnTo>
                    <a:pt x="2247" y="405"/>
                  </a:lnTo>
                  <a:lnTo>
                    <a:pt x="2138" y="483"/>
                  </a:lnTo>
                  <a:lnTo>
                    <a:pt x="2097" y="468"/>
                  </a:lnTo>
                  <a:lnTo>
                    <a:pt x="2024" y="311"/>
                  </a:lnTo>
                  <a:lnTo>
                    <a:pt x="2023" y="311"/>
                  </a:lnTo>
                  <a:lnTo>
                    <a:pt x="2022" y="309"/>
                  </a:lnTo>
                  <a:lnTo>
                    <a:pt x="1855" y="310"/>
                  </a:lnTo>
                  <a:lnTo>
                    <a:pt x="1860" y="217"/>
                  </a:lnTo>
                  <a:lnTo>
                    <a:pt x="1809" y="229"/>
                  </a:lnTo>
                  <a:lnTo>
                    <a:pt x="1749" y="292"/>
                  </a:lnTo>
                  <a:lnTo>
                    <a:pt x="1788" y="383"/>
                  </a:lnTo>
                  <a:lnTo>
                    <a:pt x="1752" y="354"/>
                  </a:lnTo>
                  <a:lnTo>
                    <a:pt x="1726" y="280"/>
                  </a:lnTo>
                  <a:lnTo>
                    <a:pt x="1682" y="280"/>
                  </a:lnTo>
                  <a:lnTo>
                    <a:pt x="1682" y="311"/>
                  </a:lnTo>
                  <a:lnTo>
                    <a:pt x="1619" y="316"/>
                  </a:lnTo>
                  <a:lnTo>
                    <a:pt x="1604" y="266"/>
                  </a:lnTo>
                  <a:lnTo>
                    <a:pt x="1557" y="289"/>
                  </a:lnTo>
                  <a:lnTo>
                    <a:pt x="1541" y="247"/>
                  </a:lnTo>
                  <a:close/>
                  <a:moveTo>
                    <a:pt x="2195" y="1137"/>
                  </a:moveTo>
                  <a:lnTo>
                    <a:pt x="2189" y="1171"/>
                  </a:lnTo>
                  <a:lnTo>
                    <a:pt x="2181" y="1167"/>
                  </a:lnTo>
                  <a:lnTo>
                    <a:pt x="2195" y="1137"/>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46" name="Google Shape;346;p14">
              <a:hlinkClick r:id="rId5"/>
            </p:cNvPr>
            <p:cNvSpPr/>
            <p:nvPr/>
          </p:nvSpPr>
          <p:spPr>
            <a:xfrm>
              <a:off x="6675417" y="2349118"/>
              <a:ext cx="1434515" cy="1294433"/>
            </a:xfrm>
            <a:custGeom>
              <a:rect b="b" l="l" r="r" t="t"/>
              <a:pathLst>
                <a:path extrusionOk="0" h="2265" w="2190">
                  <a:moveTo>
                    <a:pt x="2158" y="377"/>
                  </a:moveTo>
                  <a:lnTo>
                    <a:pt x="2109" y="364"/>
                  </a:lnTo>
                  <a:lnTo>
                    <a:pt x="2061" y="307"/>
                  </a:lnTo>
                  <a:lnTo>
                    <a:pt x="2018" y="324"/>
                  </a:lnTo>
                  <a:lnTo>
                    <a:pt x="1907" y="244"/>
                  </a:lnTo>
                  <a:lnTo>
                    <a:pt x="1882" y="104"/>
                  </a:lnTo>
                  <a:lnTo>
                    <a:pt x="1840" y="81"/>
                  </a:lnTo>
                  <a:lnTo>
                    <a:pt x="1672" y="177"/>
                  </a:lnTo>
                  <a:lnTo>
                    <a:pt x="1626" y="174"/>
                  </a:lnTo>
                  <a:lnTo>
                    <a:pt x="1625" y="127"/>
                  </a:lnTo>
                  <a:lnTo>
                    <a:pt x="1575" y="101"/>
                  </a:lnTo>
                  <a:lnTo>
                    <a:pt x="1546" y="4"/>
                  </a:lnTo>
                  <a:lnTo>
                    <a:pt x="1503" y="0"/>
                  </a:lnTo>
                  <a:lnTo>
                    <a:pt x="1493" y="43"/>
                  </a:lnTo>
                  <a:lnTo>
                    <a:pt x="1355" y="45"/>
                  </a:lnTo>
                  <a:lnTo>
                    <a:pt x="1251" y="98"/>
                  </a:lnTo>
                  <a:lnTo>
                    <a:pt x="1213" y="70"/>
                  </a:lnTo>
                  <a:lnTo>
                    <a:pt x="1176" y="97"/>
                  </a:lnTo>
                  <a:lnTo>
                    <a:pt x="1124" y="35"/>
                  </a:lnTo>
                  <a:lnTo>
                    <a:pt x="993" y="22"/>
                  </a:lnTo>
                  <a:lnTo>
                    <a:pt x="992" y="219"/>
                  </a:lnTo>
                  <a:lnTo>
                    <a:pt x="969" y="258"/>
                  </a:lnTo>
                  <a:lnTo>
                    <a:pt x="998" y="540"/>
                  </a:lnTo>
                  <a:lnTo>
                    <a:pt x="914" y="576"/>
                  </a:lnTo>
                  <a:lnTo>
                    <a:pt x="859" y="718"/>
                  </a:lnTo>
                  <a:lnTo>
                    <a:pt x="853" y="751"/>
                  </a:lnTo>
                  <a:lnTo>
                    <a:pt x="747" y="695"/>
                  </a:lnTo>
                  <a:lnTo>
                    <a:pt x="610" y="759"/>
                  </a:lnTo>
                  <a:lnTo>
                    <a:pt x="585" y="805"/>
                  </a:lnTo>
                  <a:lnTo>
                    <a:pt x="383" y="812"/>
                  </a:lnTo>
                  <a:lnTo>
                    <a:pt x="304" y="868"/>
                  </a:lnTo>
                  <a:lnTo>
                    <a:pt x="297" y="966"/>
                  </a:lnTo>
                  <a:lnTo>
                    <a:pt x="68" y="1037"/>
                  </a:lnTo>
                  <a:lnTo>
                    <a:pt x="67" y="1037"/>
                  </a:lnTo>
                  <a:lnTo>
                    <a:pt x="68" y="1037"/>
                  </a:lnTo>
                  <a:lnTo>
                    <a:pt x="0" y="1107"/>
                  </a:lnTo>
                  <a:lnTo>
                    <a:pt x="36" y="1209"/>
                  </a:lnTo>
                  <a:lnTo>
                    <a:pt x="129" y="1226"/>
                  </a:lnTo>
                  <a:lnTo>
                    <a:pt x="160" y="1258"/>
                  </a:lnTo>
                  <a:lnTo>
                    <a:pt x="236" y="1198"/>
                  </a:lnTo>
                  <a:lnTo>
                    <a:pt x="347" y="1188"/>
                  </a:lnTo>
                  <a:lnTo>
                    <a:pt x="243" y="1230"/>
                  </a:lnTo>
                  <a:lnTo>
                    <a:pt x="233" y="1339"/>
                  </a:lnTo>
                  <a:lnTo>
                    <a:pt x="187" y="1360"/>
                  </a:lnTo>
                  <a:lnTo>
                    <a:pt x="278" y="1394"/>
                  </a:lnTo>
                  <a:lnTo>
                    <a:pt x="351" y="1476"/>
                  </a:lnTo>
                  <a:lnTo>
                    <a:pt x="232" y="1612"/>
                  </a:lnTo>
                  <a:lnTo>
                    <a:pt x="238" y="1684"/>
                  </a:lnTo>
                  <a:lnTo>
                    <a:pt x="398" y="1884"/>
                  </a:lnTo>
                  <a:lnTo>
                    <a:pt x="430" y="1999"/>
                  </a:lnTo>
                  <a:lnTo>
                    <a:pt x="554" y="2108"/>
                  </a:lnTo>
                  <a:lnTo>
                    <a:pt x="628" y="2126"/>
                  </a:lnTo>
                  <a:lnTo>
                    <a:pt x="651" y="2184"/>
                  </a:lnTo>
                  <a:lnTo>
                    <a:pt x="743" y="2202"/>
                  </a:lnTo>
                  <a:lnTo>
                    <a:pt x="816" y="2265"/>
                  </a:lnTo>
                  <a:lnTo>
                    <a:pt x="826" y="2220"/>
                  </a:lnTo>
                  <a:lnTo>
                    <a:pt x="864" y="2227"/>
                  </a:lnTo>
                  <a:lnTo>
                    <a:pt x="869" y="2225"/>
                  </a:lnTo>
                  <a:lnTo>
                    <a:pt x="870" y="2226"/>
                  </a:lnTo>
                  <a:lnTo>
                    <a:pt x="999" y="2174"/>
                  </a:lnTo>
                  <a:lnTo>
                    <a:pt x="977" y="2219"/>
                  </a:lnTo>
                  <a:lnTo>
                    <a:pt x="1077" y="2215"/>
                  </a:lnTo>
                  <a:lnTo>
                    <a:pt x="1113" y="2245"/>
                  </a:lnTo>
                  <a:lnTo>
                    <a:pt x="1252" y="2170"/>
                  </a:lnTo>
                  <a:lnTo>
                    <a:pt x="1214" y="2139"/>
                  </a:lnTo>
                  <a:lnTo>
                    <a:pt x="1218" y="2019"/>
                  </a:lnTo>
                  <a:lnTo>
                    <a:pt x="1145" y="1726"/>
                  </a:lnTo>
                  <a:lnTo>
                    <a:pt x="1081" y="1660"/>
                  </a:lnTo>
                  <a:lnTo>
                    <a:pt x="1046" y="1567"/>
                  </a:lnTo>
                  <a:lnTo>
                    <a:pt x="1234" y="1552"/>
                  </a:lnTo>
                  <a:lnTo>
                    <a:pt x="1290" y="1475"/>
                  </a:lnTo>
                  <a:lnTo>
                    <a:pt x="1375" y="1462"/>
                  </a:lnTo>
                  <a:lnTo>
                    <a:pt x="1524" y="1458"/>
                  </a:lnTo>
                  <a:lnTo>
                    <a:pt x="1558" y="1497"/>
                  </a:lnTo>
                  <a:lnTo>
                    <a:pt x="1662" y="1400"/>
                  </a:lnTo>
                  <a:lnTo>
                    <a:pt x="1661" y="1398"/>
                  </a:lnTo>
                  <a:lnTo>
                    <a:pt x="1749" y="1148"/>
                  </a:lnTo>
                  <a:lnTo>
                    <a:pt x="1774" y="995"/>
                  </a:lnTo>
                  <a:lnTo>
                    <a:pt x="1785" y="956"/>
                  </a:lnTo>
                  <a:lnTo>
                    <a:pt x="1879" y="999"/>
                  </a:lnTo>
                  <a:lnTo>
                    <a:pt x="1872" y="945"/>
                  </a:lnTo>
                  <a:lnTo>
                    <a:pt x="1915" y="950"/>
                  </a:lnTo>
                  <a:lnTo>
                    <a:pt x="2033" y="876"/>
                  </a:lnTo>
                  <a:lnTo>
                    <a:pt x="2041" y="820"/>
                  </a:lnTo>
                  <a:lnTo>
                    <a:pt x="2090" y="803"/>
                  </a:lnTo>
                  <a:lnTo>
                    <a:pt x="2186" y="629"/>
                  </a:lnTo>
                  <a:lnTo>
                    <a:pt x="2181" y="540"/>
                  </a:lnTo>
                  <a:lnTo>
                    <a:pt x="2154" y="502"/>
                  </a:lnTo>
                  <a:lnTo>
                    <a:pt x="2184" y="469"/>
                  </a:lnTo>
                  <a:lnTo>
                    <a:pt x="2190" y="439"/>
                  </a:lnTo>
                  <a:lnTo>
                    <a:pt x="2158" y="377"/>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47" name="Google Shape;347;p14">
              <a:hlinkClick r:id="rId6"/>
            </p:cNvPr>
            <p:cNvSpPr/>
            <p:nvPr/>
          </p:nvSpPr>
          <p:spPr>
            <a:xfrm>
              <a:off x="7765250" y="2134618"/>
              <a:ext cx="1283410" cy="1491226"/>
            </a:xfrm>
            <a:custGeom>
              <a:rect b="b" l="l" r="r" t="t"/>
              <a:pathLst>
                <a:path extrusionOk="0" h="2607" w="1954">
                  <a:moveTo>
                    <a:pt x="1127" y="464"/>
                  </a:moveTo>
                  <a:lnTo>
                    <a:pt x="1108" y="373"/>
                  </a:lnTo>
                  <a:lnTo>
                    <a:pt x="1012" y="283"/>
                  </a:lnTo>
                  <a:lnTo>
                    <a:pt x="1005" y="107"/>
                  </a:lnTo>
                  <a:lnTo>
                    <a:pt x="948" y="0"/>
                  </a:lnTo>
                  <a:lnTo>
                    <a:pt x="858" y="112"/>
                  </a:lnTo>
                  <a:lnTo>
                    <a:pt x="861" y="158"/>
                  </a:lnTo>
                  <a:lnTo>
                    <a:pt x="770" y="179"/>
                  </a:lnTo>
                  <a:lnTo>
                    <a:pt x="726" y="154"/>
                  </a:lnTo>
                  <a:lnTo>
                    <a:pt x="645" y="206"/>
                  </a:lnTo>
                  <a:lnTo>
                    <a:pt x="554" y="223"/>
                  </a:lnTo>
                  <a:lnTo>
                    <a:pt x="516" y="265"/>
                  </a:lnTo>
                  <a:lnTo>
                    <a:pt x="518" y="318"/>
                  </a:lnTo>
                  <a:lnTo>
                    <a:pt x="591" y="389"/>
                  </a:lnTo>
                  <a:lnTo>
                    <a:pt x="595" y="537"/>
                  </a:lnTo>
                  <a:lnTo>
                    <a:pt x="482" y="622"/>
                  </a:lnTo>
                  <a:lnTo>
                    <a:pt x="497" y="743"/>
                  </a:lnTo>
                  <a:lnTo>
                    <a:pt x="497" y="744"/>
                  </a:lnTo>
                  <a:lnTo>
                    <a:pt x="529" y="806"/>
                  </a:lnTo>
                  <a:lnTo>
                    <a:pt x="523" y="836"/>
                  </a:lnTo>
                  <a:lnTo>
                    <a:pt x="493" y="869"/>
                  </a:lnTo>
                  <a:lnTo>
                    <a:pt x="520" y="907"/>
                  </a:lnTo>
                  <a:lnTo>
                    <a:pt x="525" y="996"/>
                  </a:lnTo>
                  <a:lnTo>
                    <a:pt x="429" y="1170"/>
                  </a:lnTo>
                  <a:lnTo>
                    <a:pt x="380" y="1187"/>
                  </a:lnTo>
                  <a:lnTo>
                    <a:pt x="372" y="1243"/>
                  </a:lnTo>
                  <a:lnTo>
                    <a:pt x="254" y="1317"/>
                  </a:lnTo>
                  <a:lnTo>
                    <a:pt x="211" y="1312"/>
                  </a:lnTo>
                  <a:lnTo>
                    <a:pt x="218" y="1366"/>
                  </a:lnTo>
                  <a:lnTo>
                    <a:pt x="124" y="1323"/>
                  </a:lnTo>
                  <a:lnTo>
                    <a:pt x="113" y="1362"/>
                  </a:lnTo>
                  <a:lnTo>
                    <a:pt x="88" y="1515"/>
                  </a:lnTo>
                  <a:lnTo>
                    <a:pt x="0" y="1765"/>
                  </a:lnTo>
                  <a:lnTo>
                    <a:pt x="1" y="1767"/>
                  </a:lnTo>
                  <a:lnTo>
                    <a:pt x="82" y="1819"/>
                  </a:lnTo>
                  <a:lnTo>
                    <a:pt x="88" y="1871"/>
                  </a:lnTo>
                  <a:lnTo>
                    <a:pt x="133" y="1867"/>
                  </a:lnTo>
                  <a:lnTo>
                    <a:pt x="153" y="1965"/>
                  </a:lnTo>
                  <a:lnTo>
                    <a:pt x="195" y="1989"/>
                  </a:lnTo>
                  <a:lnTo>
                    <a:pt x="348" y="1982"/>
                  </a:lnTo>
                  <a:lnTo>
                    <a:pt x="327" y="1934"/>
                  </a:lnTo>
                  <a:lnTo>
                    <a:pt x="408" y="1983"/>
                  </a:lnTo>
                  <a:lnTo>
                    <a:pt x="413" y="2033"/>
                  </a:lnTo>
                  <a:lnTo>
                    <a:pt x="552" y="2247"/>
                  </a:lnTo>
                  <a:lnTo>
                    <a:pt x="540" y="2342"/>
                  </a:lnTo>
                  <a:lnTo>
                    <a:pt x="611" y="2412"/>
                  </a:lnTo>
                  <a:lnTo>
                    <a:pt x="657" y="2412"/>
                  </a:lnTo>
                  <a:lnTo>
                    <a:pt x="695" y="2500"/>
                  </a:lnTo>
                  <a:lnTo>
                    <a:pt x="734" y="2521"/>
                  </a:lnTo>
                  <a:lnTo>
                    <a:pt x="712" y="2568"/>
                  </a:lnTo>
                  <a:lnTo>
                    <a:pt x="751" y="2586"/>
                  </a:lnTo>
                  <a:lnTo>
                    <a:pt x="840" y="2568"/>
                  </a:lnTo>
                  <a:lnTo>
                    <a:pt x="866" y="2607"/>
                  </a:lnTo>
                  <a:lnTo>
                    <a:pt x="909" y="2561"/>
                  </a:lnTo>
                  <a:lnTo>
                    <a:pt x="1084" y="2544"/>
                  </a:lnTo>
                  <a:lnTo>
                    <a:pt x="1114" y="2502"/>
                  </a:lnTo>
                  <a:lnTo>
                    <a:pt x="1315" y="2547"/>
                  </a:lnTo>
                  <a:lnTo>
                    <a:pt x="1357" y="2534"/>
                  </a:lnTo>
                  <a:lnTo>
                    <a:pt x="1431" y="2537"/>
                  </a:lnTo>
                  <a:lnTo>
                    <a:pt x="1485" y="2439"/>
                  </a:lnTo>
                  <a:lnTo>
                    <a:pt x="1619" y="2423"/>
                  </a:lnTo>
                  <a:lnTo>
                    <a:pt x="1644" y="2384"/>
                  </a:lnTo>
                  <a:lnTo>
                    <a:pt x="1619" y="2296"/>
                  </a:lnTo>
                  <a:lnTo>
                    <a:pt x="1654" y="2267"/>
                  </a:lnTo>
                  <a:lnTo>
                    <a:pt x="1783" y="2220"/>
                  </a:lnTo>
                  <a:lnTo>
                    <a:pt x="1855" y="2159"/>
                  </a:lnTo>
                  <a:lnTo>
                    <a:pt x="1917" y="2158"/>
                  </a:lnTo>
                  <a:lnTo>
                    <a:pt x="1938" y="2014"/>
                  </a:lnTo>
                  <a:lnTo>
                    <a:pt x="1942" y="1918"/>
                  </a:lnTo>
                  <a:lnTo>
                    <a:pt x="1907" y="1885"/>
                  </a:lnTo>
                  <a:lnTo>
                    <a:pt x="1904" y="1789"/>
                  </a:lnTo>
                  <a:lnTo>
                    <a:pt x="1855" y="1665"/>
                  </a:lnTo>
                  <a:lnTo>
                    <a:pt x="1815" y="1631"/>
                  </a:lnTo>
                  <a:lnTo>
                    <a:pt x="1841" y="1536"/>
                  </a:lnTo>
                  <a:lnTo>
                    <a:pt x="1811" y="1430"/>
                  </a:lnTo>
                  <a:lnTo>
                    <a:pt x="1833" y="1390"/>
                  </a:lnTo>
                  <a:lnTo>
                    <a:pt x="1876" y="1380"/>
                  </a:lnTo>
                  <a:lnTo>
                    <a:pt x="1842" y="1267"/>
                  </a:lnTo>
                  <a:lnTo>
                    <a:pt x="1796" y="1222"/>
                  </a:lnTo>
                  <a:lnTo>
                    <a:pt x="1877" y="1165"/>
                  </a:lnTo>
                  <a:lnTo>
                    <a:pt x="1901" y="1128"/>
                  </a:lnTo>
                  <a:lnTo>
                    <a:pt x="1885" y="1081"/>
                  </a:lnTo>
                  <a:lnTo>
                    <a:pt x="1954" y="1000"/>
                  </a:lnTo>
                  <a:lnTo>
                    <a:pt x="1949" y="907"/>
                  </a:lnTo>
                  <a:lnTo>
                    <a:pt x="1847" y="784"/>
                  </a:lnTo>
                  <a:lnTo>
                    <a:pt x="1846" y="783"/>
                  </a:lnTo>
                  <a:lnTo>
                    <a:pt x="1675" y="827"/>
                  </a:lnTo>
                  <a:lnTo>
                    <a:pt x="1535" y="817"/>
                  </a:lnTo>
                  <a:lnTo>
                    <a:pt x="1574" y="792"/>
                  </a:lnTo>
                  <a:lnTo>
                    <a:pt x="1583" y="746"/>
                  </a:lnTo>
                  <a:lnTo>
                    <a:pt x="1520" y="677"/>
                  </a:lnTo>
                  <a:lnTo>
                    <a:pt x="1509" y="627"/>
                  </a:lnTo>
                  <a:lnTo>
                    <a:pt x="1452" y="617"/>
                  </a:lnTo>
                  <a:lnTo>
                    <a:pt x="1410" y="646"/>
                  </a:lnTo>
                  <a:lnTo>
                    <a:pt x="1386" y="602"/>
                  </a:lnTo>
                  <a:lnTo>
                    <a:pt x="1357" y="649"/>
                  </a:lnTo>
                  <a:lnTo>
                    <a:pt x="1252" y="660"/>
                  </a:lnTo>
                  <a:lnTo>
                    <a:pt x="1207" y="488"/>
                  </a:lnTo>
                  <a:lnTo>
                    <a:pt x="1161" y="499"/>
                  </a:lnTo>
                  <a:lnTo>
                    <a:pt x="1127" y="464"/>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48" name="Google Shape;348;p14">
              <a:hlinkClick r:id="rId7"/>
            </p:cNvPr>
            <p:cNvSpPr/>
            <p:nvPr/>
          </p:nvSpPr>
          <p:spPr>
            <a:xfrm>
              <a:off x="8366018" y="1971758"/>
              <a:ext cx="869678" cy="641304"/>
            </a:xfrm>
            <a:custGeom>
              <a:rect b="b" l="l" r="r" t="t"/>
              <a:pathLst>
                <a:path extrusionOk="0" h="1118" w="1308">
                  <a:moveTo>
                    <a:pt x="1042" y="125"/>
                  </a:moveTo>
                  <a:lnTo>
                    <a:pt x="1001" y="113"/>
                  </a:lnTo>
                  <a:lnTo>
                    <a:pt x="877" y="162"/>
                  </a:lnTo>
                  <a:lnTo>
                    <a:pt x="838" y="135"/>
                  </a:lnTo>
                  <a:lnTo>
                    <a:pt x="808" y="169"/>
                  </a:lnTo>
                  <a:lnTo>
                    <a:pt x="703" y="155"/>
                  </a:lnTo>
                  <a:lnTo>
                    <a:pt x="537" y="49"/>
                  </a:lnTo>
                  <a:lnTo>
                    <a:pt x="502" y="77"/>
                  </a:lnTo>
                  <a:lnTo>
                    <a:pt x="361" y="40"/>
                  </a:lnTo>
                  <a:lnTo>
                    <a:pt x="265" y="70"/>
                  </a:lnTo>
                  <a:lnTo>
                    <a:pt x="178" y="52"/>
                  </a:lnTo>
                  <a:lnTo>
                    <a:pt x="156" y="0"/>
                  </a:lnTo>
                  <a:lnTo>
                    <a:pt x="155" y="0"/>
                  </a:lnTo>
                  <a:lnTo>
                    <a:pt x="95" y="155"/>
                  </a:lnTo>
                  <a:lnTo>
                    <a:pt x="35" y="155"/>
                  </a:lnTo>
                  <a:lnTo>
                    <a:pt x="0" y="195"/>
                  </a:lnTo>
                  <a:lnTo>
                    <a:pt x="26" y="291"/>
                  </a:lnTo>
                  <a:lnTo>
                    <a:pt x="83" y="398"/>
                  </a:lnTo>
                  <a:lnTo>
                    <a:pt x="90" y="574"/>
                  </a:lnTo>
                  <a:lnTo>
                    <a:pt x="186" y="664"/>
                  </a:lnTo>
                  <a:lnTo>
                    <a:pt x="205" y="755"/>
                  </a:lnTo>
                  <a:lnTo>
                    <a:pt x="239" y="790"/>
                  </a:lnTo>
                  <a:lnTo>
                    <a:pt x="285" y="779"/>
                  </a:lnTo>
                  <a:lnTo>
                    <a:pt x="330" y="951"/>
                  </a:lnTo>
                  <a:lnTo>
                    <a:pt x="435" y="940"/>
                  </a:lnTo>
                  <a:lnTo>
                    <a:pt x="464" y="893"/>
                  </a:lnTo>
                  <a:lnTo>
                    <a:pt x="488" y="937"/>
                  </a:lnTo>
                  <a:lnTo>
                    <a:pt x="530" y="908"/>
                  </a:lnTo>
                  <a:lnTo>
                    <a:pt x="587" y="918"/>
                  </a:lnTo>
                  <a:lnTo>
                    <a:pt x="598" y="968"/>
                  </a:lnTo>
                  <a:lnTo>
                    <a:pt x="661" y="1037"/>
                  </a:lnTo>
                  <a:lnTo>
                    <a:pt x="652" y="1083"/>
                  </a:lnTo>
                  <a:lnTo>
                    <a:pt x="613" y="1108"/>
                  </a:lnTo>
                  <a:lnTo>
                    <a:pt x="753" y="1118"/>
                  </a:lnTo>
                  <a:lnTo>
                    <a:pt x="924" y="1074"/>
                  </a:lnTo>
                  <a:lnTo>
                    <a:pt x="925" y="1075"/>
                  </a:lnTo>
                  <a:lnTo>
                    <a:pt x="984" y="989"/>
                  </a:lnTo>
                  <a:lnTo>
                    <a:pt x="987" y="892"/>
                  </a:lnTo>
                  <a:lnTo>
                    <a:pt x="1223" y="843"/>
                  </a:lnTo>
                  <a:lnTo>
                    <a:pt x="1217" y="703"/>
                  </a:lnTo>
                  <a:lnTo>
                    <a:pt x="1263" y="691"/>
                  </a:lnTo>
                  <a:lnTo>
                    <a:pt x="1308" y="611"/>
                  </a:lnTo>
                  <a:lnTo>
                    <a:pt x="1268" y="584"/>
                  </a:lnTo>
                  <a:lnTo>
                    <a:pt x="1215" y="448"/>
                  </a:lnTo>
                  <a:lnTo>
                    <a:pt x="1254" y="411"/>
                  </a:lnTo>
                  <a:lnTo>
                    <a:pt x="1260" y="378"/>
                  </a:lnTo>
                  <a:lnTo>
                    <a:pt x="1119" y="280"/>
                  </a:lnTo>
                  <a:lnTo>
                    <a:pt x="1058" y="211"/>
                  </a:lnTo>
                  <a:lnTo>
                    <a:pt x="1069" y="165"/>
                  </a:lnTo>
                  <a:lnTo>
                    <a:pt x="1042" y="125"/>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49" name="Google Shape;349;p14">
              <a:hlinkClick r:id="rId8"/>
            </p:cNvPr>
            <p:cNvSpPr/>
            <p:nvPr/>
          </p:nvSpPr>
          <p:spPr>
            <a:xfrm>
              <a:off x="9590222" y="4297396"/>
              <a:ext cx="1552322" cy="1189706"/>
            </a:xfrm>
            <a:custGeom>
              <a:rect b="b" l="l" r="r" t="t"/>
              <a:pathLst>
                <a:path extrusionOk="0" h="2112" w="2357">
                  <a:moveTo>
                    <a:pt x="1292" y="63"/>
                  </a:moveTo>
                  <a:lnTo>
                    <a:pt x="1318" y="131"/>
                  </a:lnTo>
                  <a:lnTo>
                    <a:pt x="1387" y="181"/>
                  </a:lnTo>
                  <a:lnTo>
                    <a:pt x="1380" y="277"/>
                  </a:lnTo>
                  <a:lnTo>
                    <a:pt x="1333" y="259"/>
                  </a:lnTo>
                  <a:lnTo>
                    <a:pt x="1140" y="321"/>
                  </a:lnTo>
                  <a:lnTo>
                    <a:pt x="1126" y="367"/>
                  </a:lnTo>
                  <a:lnTo>
                    <a:pt x="1042" y="387"/>
                  </a:lnTo>
                  <a:lnTo>
                    <a:pt x="1027" y="437"/>
                  </a:lnTo>
                  <a:lnTo>
                    <a:pt x="1023" y="491"/>
                  </a:lnTo>
                  <a:lnTo>
                    <a:pt x="934" y="496"/>
                  </a:lnTo>
                  <a:lnTo>
                    <a:pt x="896" y="607"/>
                  </a:lnTo>
                  <a:lnTo>
                    <a:pt x="942" y="644"/>
                  </a:lnTo>
                  <a:lnTo>
                    <a:pt x="904" y="685"/>
                  </a:lnTo>
                  <a:lnTo>
                    <a:pt x="840" y="662"/>
                  </a:lnTo>
                  <a:lnTo>
                    <a:pt x="791" y="745"/>
                  </a:lnTo>
                  <a:lnTo>
                    <a:pt x="813" y="787"/>
                  </a:lnTo>
                  <a:lnTo>
                    <a:pt x="967" y="880"/>
                  </a:lnTo>
                  <a:lnTo>
                    <a:pt x="964" y="958"/>
                  </a:lnTo>
                  <a:lnTo>
                    <a:pt x="912" y="963"/>
                  </a:lnTo>
                  <a:lnTo>
                    <a:pt x="847" y="1040"/>
                  </a:lnTo>
                  <a:lnTo>
                    <a:pt x="767" y="1003"/>
                  </a:lnTo>
                  <a:lnTo>
                    <a:pt x="766" y="957"/>
                  </a:lnTo>
                  <a:lnTo>
                    <a:pt x="624" y="943"/>
                  </a:lnTo>
                  <a:lnTo>
                    <a:pt x="616" y="849"/>
                  </a:lnTo>
                  <a:lnTo>
                    <a:pt x="576" y="884"/>
                  </a:lnTo>
                  <a:lnTo>
                    <a:pt x="539" y="861"/>
                  </a:lnTo>
                  <a:lnTo>
                    <a:pt x="406" y="926"/>
                  </a:lnTo>
                  <a:lnTo>
                    <a:pt x="352" y="856"/>
                  </a:lnTo>
                  <a:lnTo>
                    <a:pt x="263" y="845"/>
                  </a:lnTo>
                  <a:lnTo>
                    <a:pt x="264" y="905"/>
                  </a:lnTo>
                  <a:lnTo>
                    <a:pt x="303" y="977"/>
                  </a:lnTo>
                  <a:lnTo>
                    <a:pt x="307" y="1067"/>
                  </a:lnTo>
                  <a:lnTo>
                    <a:pt x="404" y="1171"/>
                  </a:lnTo>
                  <a:lnTo>
                    <a:pt x="274" y="1319"/>
                  </a:lnTo>
                  <a:lnTo>
                    <a:pt x="245" y="1492"/>
                  </a:lnTo>
                  <a:lnTo>
                    <a:pt x="194" y="1478"/>
                  </a:lnTo>
                  <a:lnTo>
                    <a:pt x="130" y="1557"/>
                  </a:lnTo>
                  <a:lnTo>
                    <a:pt x="145" y="1600"/>
                  </a:lnTo>
                  <a:lnTo>
                    <a:pt x="57" y="1628"/>
                  </a:lnTo>
                  <a:lnTo>
                    <a:pt x="0" y="1726"/>
                  </a:lnTo>
                  <a:lnTo>
                    <a:pt x="4" y="1728"/>
                  </a:lnTo>
                  <a:lnTo>
                    <a:pt x="226" y="1735"/>
                  </a:lnTo>
                  <a:lnTo>
                    <a:pt x="256" y="1776"/>
                  </a:lnTo>
                  <a:lnTo>
                    <a:pt x="249" y="1821"/>
                  </a:lnTo>
                  <a:lnTo>
                    <a:pt x="305" y="1834"/>
                  </a:lnTo>
                  <a:lnTo>
                    <a:pt x="453" y="1817"/>
                  </a:lnTo>
                  <a:lnTo>
                    <a:pt x="420" y="1779"/>
                  </a:lnTo>
                  <a:lnTo>
                    <a:pt x="440" y="1737"/>
                  </a:lnTo>
                  <a:lnTo>
                    <a:pt x="482" y="1742"/>
                  </a:lnTo>
                  <a:lnTo>
                    <a:pt x="551" y="1831"/>
                  </a:lnTo>
                  <a:lnTo>
                    <a:pt x="755" y="1807"/>
                  </a:lnTo>
                  <a:lnTo>
                    <a:pt x="815" y="1950"/>
                  </a:lnTo>
                  <a:lnTo>
                    <a:pt x="965" y="1988"/>
                  </a:lnTo>
                  <a:lnTo>
                    <a:pt x="1006" y="1975"/>
                  </a:lnTo>
                  <a:lnTo>
                    <a:pt x="1102" y="2035"/>
                  </a:lnTo>
                  <a:lnTo>
                    <a:pt x="1098" y="2082"/>
                  </a:lnTo>
                  <a:lnTo>
                    <a:pt x="1234" y="2039"/>
                  </a:lnTo>
                  <a:lnTo>
                    <a:pt x="1325" y="2065"/>
                  </a:lnTo>
                  <a:lnTo>
                    <a:pt x="1343" y="2112"/>
                  </a:lnTo>
                  <a:lnTo>
                    <a:pt x="1374" y="2021"/>
                  </a:lnTo>
                  <a:lnTo>
                    <a:pt x="1488" y="2041"/>
                  </a:lnTo>
                  <a:lnTo>
                    <a:pt x="1488" y="1995"/>
                  </a:lnTo>
                  <a:lnTo>
                    <a:pt x="1575" y="1974"/>
                  </a:lnTo>
                  <a:lnTo>
                    <a:pt x="1616" y="1935"/>
                  </a:lnTo>
                  <a:lnTo>
                    <a:pt x="1674" y="1940"/>
                  </a:lnTo>
                  <a:lnTo>
                    <a:pt x="1708" y="1852"/>
                  </a:lnTo>
                  <a:lnTo>
                    <a:pt x="1654" y="1825"/>
                  </a:lnTo>
                  <a:lnTo>
                    <a:pt x="1748" y="1692"/>
                  </a:lnTo>
                  <a:lnTo>
                    <a:pt x="1831" y="1681"/>
                  </a:lnTo>
                  <a:lnTo>
                    <a:pt x="1897" y="1555"/>
                  </a:lnTo>
                  <a:lnTo>
                    <a:pt x="1985" y="1510"/>
                  </a:lnTo>
                  <a:lnTo>
                    <a:pt x="2002" y="1443"/>
                  </a:lnTo>
                  <a:lnTo>
                    <a:pt x="2223" y="1315"/>
                  </a:lnTo>
                  <a:lnTo>
                    <a:pt x="2230" y="1196"/>
                  </a:lnTo>
                  <a:lnTo>
                    <a:pt x="2325" y="1056"/>
                  </a:lnTo>
                  <a:lnTo>
                    <a:pt x="2357" y="984"/>
                  </a:lnTo>
                  <a:lnTo>
                    <a:pt x="2295" y="898"/>
                  </a:lnTo>
                  <a:lnTo>
                    <a:pt x="2113" y="968"/>
                  </a:lnTo>
                  <a:lnTo>
                    <a:pt x="1973" y="888"/>
                  </a:lnTo>
                  <a:lnTo>
                    <a:pt x="1876" y="867"/>
                  </a:lnTo>
                  <a:lnTo>
                    <a:pt x="1780" y="744"/>
                  </a:lnTo>
                  <a:lnTo>
                    <a:pt x="1809" y="664"/>
                  </a:lnTo>
                  <a:lnTo>
                    <a:pt x="1749" y="574"/>
                  </a:lnTo>
                  <a:lnTo>
                    <a:pt x="1783" y="545"/>
                  </a:lnTo>
                  <a:lnTo>
                    <a:pt x="1804" y="446"/>
                  </a:lnTo>
                  <a:lnTo>
                    <a:pt x="1834" y="409"/>
                  </a:lnTo>
                  <a:lnTo>
                    <a:pt x="1889" y="411"/>
                  </a:lnTo>
                  <a:lnTo>
                    <a:pt x="1831" y="258"/>
                  </a:lnTo>
                  <a:lnTo>
                    <a:pt x="1738" y="253"/>
                  </a:lnTo>
                  <a:lnTo>
                    <a:pt x="1658" y="199"/>
                  </a:lnTo>
                  <a:lnTo>
                    <a:pt x="1646" y="91"/>
                  </a:lnTo>
                  <a:lnTo>
                    <a:pt x="1603" y="89"/>
                  </a:lnTo>
                  <a:lnTo>
                    <a:pt x="1568" y="5"/>
                  </a:lnTo>
                  <a:lnTo>
                    <a:pt x="1466" y="25"/>
                  </a:lnTo>
                  <a:lnTo>
                    <a:pt x="1436" y="57"/>
                  </a:lnTo>
                  <a:lnTo>
                    <a:pt x="1316" y="0"/>
                  </a:lnTo>
                  <a:lnTo>
                    <a:pt x="1292" y="63"/>
                  </a:lnTo>
                  <a:close/>
                  <a:moveTo>
                    <a:pt x="653" y="1748"/>
                  </a:moveTo>
                  <a:lnTo>
                    <a:pt x="603" y="1766"/>
                  </a:lnTo>
                  <a:lnTo>
                    <a:pt x="532" y="1696"/>
                  </a:lnTo>
                  <a:lnTo>
                    <a:pt x="541" y="1642"/>
                  </a:lnTo>
                  <a:lnTo>
                    <a:pt x="603" y="1642"/>
                  </a:lnTo>
                  <a:lnTo>
                    <a:pt x="636" y="1709"/>
                  </a:lnTo>
                  <a:lnTo>
                    <a:pt x="686" y="1686"/>
                  </a:lnTo>
                  <a:lnTo>
                    <a:pt x="653" y="174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200" u="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i="0" sz="1200" u="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i="0" lang="fr-FR" sz="1200" u="none" strike="noStrike">
                  <a:solidFill>
                    <a:schemeClr val="lt1"/>
                  </a:solidFill>
                  <a:latin typeface="Century Gothic"/>
                  <a:ea typeface="Century Gothic"/>
                  <a:cs typeface="Century Gothic"/>
                  <a:sym typeface="Century Gothic"/>
                </a:rPr>
                <a:t> </a:t>
              </a:r>
              <a:endParaRPr b="1" sz="1800">
                <a:solidFill>
                  <a:schemeClr val="lt1"/>
                </a:solidFill>
                <a:latin typeface="Century Gothic"/>
                <a:ea typeface="Century Gothic"/>
                <a:cs typeface="Century Gothic"/>
                <a:sym typeface="Century Gothic"/>
              </a:endParaRPr>
            </a:p>
          </p:txBody>
        </p:sp>
        <p:sp>
          <p:nvSpPr>
            <p:cNvPr id="350" name="Google Shape;350;p14">
              <a:hlinkClick r:id="rId9"/>
            </p:cNvPr>
            <p:cNvSpPr/>
            <p:nvPr/>
          </p:nvSpPr>
          <p:spPr>
            <a:xfrm>
              <a:off x="7007055" y="1510564"/>
              <a:ext cx="1509892" cy="1058226"/>
            </a:xfrm>
            <a:custGeom>
              <a:rect b="b" l="l" r="r" t="t"/>
              <a:pathLst>
                <a:path extrusionOk="0" h="1874" w="2289">
                  <a:moveTo>
                    <a:pt x="2039" y="0"/>
                  </a:moveTo>
                  <a:lnTo>
                    <a:pt x="2038" y="0"/>
                  </a:lnTo>
                  <a:lnTo>
                    <a:pt x="2037" y="1"/>
                  </a:lnTo>
                  <a:lnTo>
                    <a:pt x="1876" y="123"/>
                  </a:lnTo>
                  <a:lnTo>
                    <a:pt x="1536" y="211"/>
                  </a:lnTo>
                  <a:lnTo>
                    <a:pt x="1318" y="337"/>
                  </a:lnTo>
                  <a:lnTo>
                    <a:pt x="1230" y="543"/>
                  </a:lnTo>
                  <a:lnTo>
                    <a:pt x="1256" y="579"/>
                  </a:lnTo>
                  <a:lnTo>
                    <a:pt x="1394" y="613"/>
                  </a:lnTo>
                  <a:lnTo>
                    <a:pt x="1368" y="624"/>
                  </a:lnTo>
                  <a:lnTo>
                    <a:pt x="1263" y="649"/>
                  </a:lnTo>
                  <a:lnTo>
                    <a:pt x="1188" y="718"/>
                  </a:lnTo>
                  <a:lnTo>
                    <a:pt x="1041" y="762"/>
                  </a:lnTo>
                  <a:lnTo>
                    <a:pt x="911" y="705"/>
                  </a:lnTo>
                  <a:lnTo>
                    <a:pt x="720" y="682"/>
                  </a:lnTo>
                  <a:lnTo>
                    <a:pt x="574" y="628"/>
                  </a:lnTo>
                  <a:lnTo>
                    <a:pt x="492" y="666"/>
                  </a:lnTo>
                  <a:lnTo>
                    <a:pt x="394" y="494"/>
                  </a:lnTo>
                  <a:lnTo>
                    <a:pt x="431" y="366"/>
                  </a:lnTo>
                  <a:lnTo>
                    <a:pt x="416" y="321"/>
                  </a:lnTo>
                  <a:lnTo>
                    <a:pt x="316" y="309"/>
                  </a:lnTo>
                  <a:lnTo>
                    <a:pt x="278" y="339"/>
                  </a:lnTo>
                  <a:lnTo>
                    <a:pt x="177" y="345"/>
                  </a:lnTo>
                  <a:lnTo>
                    <a:pt x="3" y="271"/>
                  </a:lnTo>
                  <a:lnTo>
                    <a:pt x="0" y="315"/>
                  </a:lnTo>
                  <a:lnTo>
                    <a:pt x="50" y="345"/>
                  </a:lnTo>
                  <a:lnTo>
                    <a:pt x="58" y="425"/>
                  </a:lnTo>
                  <a:lnTo>
                    <a:pt x="29" y="458"/>
                  </a:lnTo>
                  <a:lnTo>
                    <a:pt x="68" y="625"/>
                  </a:lnTo>
                  <a:lnTo>
                    <a:pt x="198" y="775"/>
                  </a:lnTo>
                  <a:lnTo>
                    <a:pt x="177" y="939"/>
                  </a:lnTo>
                  <a:lnTo>
                    <a:pt x="207" y="984"/>
                  </a:lnTo>
                  <a:lnTo>
                    <a:pt x="200" y="1082"/>
                  </a:lnTo>
                  <a:lnTo>
                    <a:pt x="165" y="1176"/>
                  </a:lnTo>
                  <a:lnTo>
                    <a:pt x="229" y="1329"/>
                  </a:lnTo>
                  <a:lnTo>
                    <a:pt x="270" y="1350"/>
                  </a:lnTo>
                  <a:lnTo>
                    <a:pt x="308" y="1323"/>
                  </a:lnTo>
                  <a:lnTo>
                    <a:pt x="293" y="1372"/>
                  </a:lnTo>
                  <a:lnTo>
                    <a:pt x="180" y="1385"/>
                  </a:lnTo>
                  <a:lnTo>
                    <a:pt x="176" y="1387"/>
                  </a:lnTo>
                  <a:lnTo>
                    <a:pt x="249" y="1544"/>
                  </a:lnTo>
                  <a:lnTo>
                    <a:pt x="290" y="1559"/>
                  </a:lnTo>
                  <a:lnTo>
                    <a:pt x="399" y="1481"/>
                  </a:lnTo>
                  <a:lnTo>
                    <a:pt x="483" y="1518"/>
                  </a:lnTo>
                  <a:lnTo>
                    <a:pt x="483" y="1519"/>
                  </a:lnTo>
                  <a:lnTo>
                    <a:pt x="614" y="1532"/>
                  </a:lnTo>
                  <a:lnTo>
                    <a:pt x="666" y="1594"/>
                  </a:lnTo>
                  <a:lnTo>
                    <a:pt x="703" y="1567"/>
                  </a:lnTo>
                  <a:lnTo>
                    <a:pt x="741" y="1595"/>
                  </a:lnTo>
                  <a:lnTo>
                    <a:pt x="845" y="1542"/>
                  </a:lnTo>
                  <a:lnTo>
                    <a:pt x="983" y="1540"/>
                  </a:lnTo>
                  <a:lnTo>
                    <a:pt x="993" y="1497"/>
                  </a:lnTo>
                  <a:lnTo>
                    <a:pt x="1036" y="1501"/>
                  </a:lnTo>
                  <a:lnTo>
                    <a:pt x="1065" y="1598"/>
                  </a:lnTo>
                  <a:lnTo>
                    <a:pt x="1115" y="1624"/>
                  </a:lnTo>
                  <a:lnTo>
                    <a:pt x="1116" y="1671"/>
                  </a:lnTo>
                  <a:lnTo>
                    <a:pt x="1162" y="1674"/>
                  </a:lnTo>
                  <a:lnTo>
                    <a:pt x="1330" y="1578"/>
                  </a:lnTo>
                  <a:lnTo>
                    <a:pt x="1372" y="1601"/>
                  </a:lnTo>
                  <a:lnTo>
                    <a:pt x="1397" y="1741"/>
                  </a:lnTo>
                  <a:lnTo>
                    <a:pt x="1508" y="1821"/>
                  </a:lnTo>
                  <a:lnTo>
                    <a:pt x="1551" y="1804"/>
                  </a:lnTo>
                  <a:lnTo>
                    <a:pt x="1599" y="1861"/>
                  </a:lnTo>
                  <a:lnTo>
                    <a:pt x="1648" y="1874"/>
                  </a:lnTo>
                  <a:lnTo>
                    <a:pt x="1648" y="1873"/>
                  </a:lnTo>
                  <a:lnTo>
                    <a:pt x="1633" y="1752"/>
                  </a:lnTo>
                  <a:lnTo>
                    <a:pt x="1746" y="1667"/>
                  </a:lnTo>
                  <a:lnTo>
                    <a:pt x="1742" y="1519"/>
                  </a:lnTo>
                  <a:lnTo>
                    <a:pt x="1669" y="1448"/>
                  </a:lnTo>
                  <a:lnTo>
                    <a:pt x="1667" y="1395"/>
                  </a:lnTo>
                  <a:lnTo>
                    <a:pt x="1705" y="1353"/>
                  </a:lnTo>
                  <a:lnTo>
                    <a:pt x="1796" y="1336"/>
                  </a:lnTo>
                  <a:lnTo>
                    <a:pt x="1877" y="1284"/>
                  </a:lnTo>
                  <a:lnTo>
                    <a:pt x="1921" y="1309"/>
                  </a:lnTo>
                  <a:lnTo>
                    <a:pt x="2012" y="1288"/>
                  </a:lnTo>
                  <a:lnTo>
                    <a:pt x="2009" y="1242"/>
                  </a:lnTo>
                  <a:lnTo>
                    <a:pt x="2099" y="1130"/>
                  </a:lnTo>
                  <a:lnTo>
                    <a:pt x="2073" y="1034"/>
                  </a:lnTo>
                  <a:lnTo>
                    <a:pt x="2108" y="994"/>
                  </a:lnTo>
                  <a:lnTo>
                    <a:pt x="2168" y="994"/>
                  </a:lnTo>
                  <a:lnTo>
                    <a:pt x="2228" y="839"/>
                  </a:lnTo>
                  <a:lnTo>
                    <a:pt x="2229" y="839"/>
                  </a:lnTo>
                  <a:lnTo>
                    <a:pt x="2289" y="798"/>
                  </a:lnTo>
                  <a:lnTo>
                    <a:pt x="2235" y="661"/>
                  </a:lnTo>
                  <a:lnTo>
                    <a:pt x="2255" y="530"/>
                  </a:lnTo>
                  <a:lnTo>
                    <a:pt x="2233" y="387"/>
                  </a:lnTo>
                  <a:lnTo>
                    <a:pt x="2281" y="310"/>
                  </a:lnTo>
                  <a:lnTo>
                    <a:pt x="2228" y="174"/>
                  </a:lnTo>
                  <a:lnTo>
                    <a:pt x="2039" y="0"/>
                  </a:lnTo>
                  <a:close/>
                  <a:moveTo>
                    <a:pt x="2097" y="1128"/>
                  </a:moveTo>
                  <a:lnTo>
                    <a:pt x="2098" y="1128"/>
                  </a:lnTo>
                  <a:lnTo>
                    <a:pt x="2098" y="1129"/>
                  </a:lnTo>
                  <a:lnTo>
                    <a:pt x="2097" y="112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51" name="Google Shape;351;p14">
              <a:hlinkClick r:id="rId10"/>
            </p:cNvPr>
            <p:cNvSpPr/>
            <p:nvPr/>
          </p:nvSpPr>
          <p:spPr>
            <a:xfrm>
              <a:off x="8346330" y="938126"/>
              <a:ext cx="1155296" cy="1253301"/>
            </a:xfrm>
            <a:custGeom>
              <a:rect b="b" l="l" r="r" t="t"/>
              <a:pathLst>
                <a:path extrusionOk="0" h="2232" w="1748">
                  <a:moveTo>
                    <a:pt x="1137" y="371"/>
                  </a:moveTo>
                  <a:lnTo>
                    <a:pt x="1077" y="299"/>
                  </a:lnTo>
                  <a:lnTo>
                    <a:pt x="988" y="306"/>
                  </a:lnTo>
                  <a:lnTo>
                    <a:pt x="903" y="369"/>
                  </a:lnTo>
                  <a:lnTo>
                    <a:pt x="857" y="349"/>
                  </a:lnTo>
                  <a:lnTo>
                    <a:pt x="813" y="263"/>
                  </a:lnTo>
                  <a:lnTo>
                    <a:pt x="763" y="262"/>
                  </a:lnTo>
                  <a:lnTo>
                    <a:pt x="743" y="220"/>
                  </a:lnTo>
                  <a:lnTo>
                    <a:pt x="759" y="125"/>
                  </a:lnTo>
                  <a:lnTo>
                    <a:pt x="721" y="27"/>
                  </a:lnTo>
                  <a:lnTo>
                    <a:pt x="678" y="0"/>
                  </a:lnTo>
                  <a:lnTo>
                    <a:pt x="423" y="67"/>
                  </a:lnTo>
                  <a:lnTo>
                    <a:pt x="219" y="136"/>
                  </a:lnTo>
                  <a:lnTo>
                    <a:pt x="130" y="217"/>
                  </a:lnTo>
                  <a:lnTo>
                    <a:pt x="129" y="512"/>
                  </a:lnTo>
                  <a:lnTo>
                    <a:pt x="174" y="568"/>
                  </a:lnTo>
                  <a:lnTo>
                    <a:pt x="132" y="541"/>
                  </a:lnTo>
                  <a:lnTo>
                    <a:pt x="121" y="636"/>
                  </a:lnTo>
                  <a:lnTo>
                    <a:pt x="128" y="698"/>
                  </a:lnTo>
                  <a:lnTo>
                    <a:pt x="164" y="725"/>
                  </a:lnTo>
                  <a:lnTo>
                    <a:pt x="106" y="749"/>
                  </a:lnTo>
                  <a:lnTo>
                    <a:pt x="101" y="797"/>
                  </a:lnTo>
                  <a:lnTo>
                    <a:pt x="148" y="888"/>
                  </a:lnTo>
                  <a:lnTo>
                    <a:pt x="105" y="864"/>
                  </a:lnTo>
                  <a:lnTo>
                    <a:pt x="2" y="1013"/>
                  </a:lnTo>
                  <a:lnTo>
                    <a:pt x="0" y="1015"/>
                  </a:lnTo>
                  <a:lnTo>
                    <a:pt x="189" y="1189"/>
                  </a:lnTo>
                  <a:lnTo>
                    <a:pt x="242" y="1325"/>
                  </a:lnTo>
                  <a:lnTo>
                    <a:pt x="194" y="1402"/>
                  </a:lnTo>
                  <a:lnTo>
                    <a:pt x="216" y="1545"/>
                  </a:lnTo>
                  <a:lnTo>
                    <a:pt x="196" y="1676"/>
                  </a:lnTo>
                  <a:lnTo>
                    <a:pt x="250" y="1813"/>
                  </a:lnTo>
                  <a:lnTo>
                    <a:pt x="190" y="1854"/>
                  </a:lnTo>
                  <a:lnTo>
                    <a:pt x="212" y="1906"/>
                  </a:lnTo>
                  <a:lnTo>
                    <a:pt x="299" y="1924"/>
                  </a:lnTo>
                  <a:lnTo>
                    <a:pt x="395" y="1894"/>
                  </a:lnTo>
                  <a:lnTo>
                    <a:pt x="536" y="1931"/>
                  </a:lnTo>
                  <a:lnTo>
                    <a:pt x="571" y="1903"/>
                  </a:lnTo>
                  <a:lnTo>
                    <a:pt x="737" y="2009"/>
                  </a:lnTo>
                  <a:lnTo>
                    <a:pt x="842" y="2023"/>
                  </a:lnTo>
                  <a:lnTo>
                    <a:pt x="872" y="1989"/>
                  </a:lnTo>
                  <a:lnTo>
                    <a:pt x="911" y="2016"/>
                  </a:lnTo>
                  <a:lnTo>
                    <a:pt x="1035" y="1967"/>
                  </a:lnTo>
                  <a:lnTo>
                    <a:pt x="1076" y="1979"/>
                  </a:lnTo>
                  <a:lnTo>
                    <a:pt x="1103" y="2019"/>
                  </a:lnTo>
                  <a:lnTo>
                    <a:pt x="1092" y="2065"/>
                  </a:lnTo>
                  <a:lnTo>
                    <a:pt x="1153" y="2134"/>
                  </a:lnTo>
                  <a:lnTo>
                    <a:pt x="1293" y="2231"/>
                  </a:lnTo>
                  <a:lnTo>
                    <a:pt x="1293" y="2230"/>
                  </a:lnTo>
                  <a:lnTo>
                    <a:pt x="1293" y="2231"/>
                  </a:lnTo>
                  <a:lnTo>
                    <a:pt x="1294" y="2232"/>
                  </a:lnTo>
                  <a:lnTo>
                    <a:pt x="1295" y="2232"/>
                  </a:lnTo>
                  <a:lnTo>
                    <a:pt x="1412" y="2065"/>
                  </a:lnTo>
                  <a:lnTo>
                    <a:pt x="1373" y="2046"/>
                  </a:lnTo>
                  <a:lnTo>
                    <a:pt x="1387" y="2000"/>
                  </a:lnTo>
                  <a:lnTo>
                    <a:pt x="1362" y="1961"/>
                  </a:lnTo>
                  <a:lnTo>
                    <a:pt x="1445" y="1925"/>
                  </a:lnTo>
                  <a:lnTo>
                    <a:pt x="1396" y="1793"/>
                  </a:lnTo>
                  <a:lnTo>
                    <a:pt x="1416" y="1751"/>
                  </a:lnTo>
                  <a:lnTo>
                    <a:pt x="1537" y="1684"/>
                  </a:lnTo>
                  <a:lnTo>
                    <a:pt x="1618" y="1715"/>
                  </a:lnTo>
                  <a:lnTo>
                    <a:pt x="1634" y="1668"/>
                  </a:lnTo>
                  <a:lnTo>
                    <a:pt x="1628" y="1435"/>
                  </a:lnTo>
                  <a:lnTo>
                    <a:pt x="1671" y="1430"/>
                  </a:lnTo>
                  <a:lnTo>
                    <a:pt x="1748" y="1313"/>
                  </a:lnTo>
                  <a:lnTo>
                    <a:pt x="1727" y="1263"/>
                  </a:lnTo>
                  <a:lnTo>
                    <a:pt x="1748" y="1206"/>
                  </a:lnTo>
                  <a:lnTo>
                    <a:pt x="1735" y="1110"/>
                  </a:lnTo>
                  <a:lnTo>
                    <a:pt x="1734" y="1110"/>
                  </a:lnTo>
                  <a:lnTo>
                    <a:pt x="1734" y="1108"/>
                  </a:lnTo>
                  <a:lnTo>
                    <a:pt x="1590" y="1065"/>
                  </a:lnTo>
                  <a:lnTo>
                    <a:pt x="1683" y="1090"/>
                  </a:lnTo>
                  <a:lnTo>
                    <a:pt x="1733" y="987"/>
                  </a:lnTo>
                  <a:lnTo>
                    <a:pt x="1687" y="900"/>
                  </a:lnTo>
                  <a:lnTo>
                    <a:pt x="1719" y="795"/>
                  </a:lnTo>
                  <a:lnTo>
                    <a:pt x="1676" y="806"/>
                  </a:lnTo>
                  <a:lnTo>
                    <a:pt x="1613" y="725"/>
                  </a:lnTo>
                  <a:lnTo>
                    <a:pt x="1521" y="743"/>
                  </a:lnTo>
                  <a:lnTo>
                    <a:pt x="1437" y="722"/>
                  </a:lnTo>
                  <a:lnTo>
                    <a:pt x="1403" y="754"/>
                  </a:lnTo>
                  <a:lnTo>
                    <a:pt x="1370" y="606"/>
                  </a:lnTo>
                  <a:lnTo>
                    <a:pt x="1287" y="585"/>
                  </a:lnTo>
                  <a:lnTo>
                    <a:pt x="1270" y="541"/>
                  </a:lnTo>
                  <a:lnTo>
                    <a:pt x="1225" y="575"/>
                  </a:lnTo>
                  <a:lnTo>
                    <a:pt x="1177" y="558"/>
                  </a:lnTo>
                  <a:lnTo>
                    <a:pt x="1130" y="419"/>
                  </a:lnTo>
                  <a:lnTo>
                    <a:pt x="1137" y="371"/>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52" name="Google Shape;352;p14">
              <a:hlinkClick r:id="rId11"/>
            </p:cNvPr>
            <p:cNvSpPr/>
            <p:nvPr/>
          </p:nvSpPr>
          <p:spPr>
            <a:xfrm>
              <a:off x="9166788" y="1444826"/>
              <a:ext cx="1965909" cy="1489686"/>
            </a:xfrm>
            <a:custGeom>
              <a:rect b="b" l="l" r="r" t="t"/>
              <a:pathLst>
                <a:path extrusionOk="0" h="2665" w="2977">
                  <a:moveTo>
                    <a:pt x="1649" y="686"/>
                  </a:moveTo>
                  <a:lnTo>
                    <a:pt x="1606" y="688"/>
                  </a:lnTo>
                  <a:lnTo>
                    <a:pt x="1522" y="647"/>
                  </a:lnTo>
                  <a:lnTo>
                    <a:pt x="1473" y="601"/>
                  </a:lnTo>
                  <a:lnTo>
                    <a:pt x="1368" y="601"/>
                  </a:lnTo>
                  <a:lnTo>
                    <a:pt x="1349" y="647"/>
                  </a:lnTo>
                  <a:lnTo>
                    <a:pt x="1263" y="659"/>
                  </a:lnTo>
                  <a:lnTo>
                    <a:pt x="1210" y="541"/>
                  </a:lnTo>
                  <a:lnTo>
                    <a:pt x="1204" y="541"/>
                  </a:lnTo>
                  <a:lnTo>
                    <a:pt x="1202" y="542"/>
                  </a:lnTo>
                  <a:lnTo>
                    <a:pt x="1200" y="542"/>
                  </a:lnTo>
                  <a:lnTo>
                    <a:pt x="1160" y="546"/>
                  </a:lnTo>
                  <a:lnTo>
                    <a:pt x="1161" y="494"/>
                  </a:lnTo>
                  <a:lnTo>
                    <a:pt x="1068" y="469"/>
                  </a:lnTo>
                  <a:lnTo>
                    <a:pt x="965" y="372"/>
                  </a:lnTo>
                  <a:lnTo>
                    <a:pt x="874" y="374"/>
                  </a:lnTo>
                  <a:lnTo>
                    <a:pt x="888" y="270"/>
                  </a:lnTo>
                  <a:lnTo>
                    <a:pt x="844" y="176"/>
                  </a:lnTo>
                  <a:lnTo>
                    <a:pt x="844" y="108"/>
                  </a:lnTo>
                  <a:lnTo>
                    <a:pt x="885" y="26"/>
                  </a:lnTo>
                  <a:lnTo>
                    <a:pt x="844" y="0"/>
                  </a:lnTo>
                  <a:lnTo>
                    <a:pt x="781" y="70"/>
                  </a:lnTo>
                  <a:lnTo>
                    <a:pt x="755" y="175"/>
                  </a:lnTo>
                  <a:lnTo>
                    <a:pt x="621" y="239"/>
                  </a:lnTo>
                  <a:lnTo>
                    <a:pt x="538" y="210"/>
                  </a:lnTo>
                  <a:lnTo>
                    <a:pt x="486" y="222"/>
                  </a:lnTo>
                  <a:lnTo>
                    <a:pt x="499" y="318"/>
                  </a:lnTo>
                  <a:lnTo>
                    <a:pt x="478" y="375"/>
                  </a:lnTo>
                  <a:lnTo>
                    <a:pt x="499" y="425"/>
                  </a:lnTo>
                  <a:lnTo>
                    <a:pt x="422" y="542"/>
                  </a:lnTo>
                  <a:lnTo>
                    <a:pt x="379" y="547"/>
                  </a:lnTo>
                  <a:lnTo>
                    <a:pt x="385" y="780"/>
                  </a:lnTo>
                  <a:lnTo>
                    <a:pt x="369" y="827"/>
                  </a:lnTo>
                  <a:lnTo>
                    <a:pt x="288" y="796"/>
                  </a:lnTo>
                  <a:lnTo>
                    <a:pt x="167" y="863"/>
                  </a:lnTo>
                  <a:lnTo>
                    <a:pt x="147" y="905"/>
                  </a:lnTo>
                  <a:lnTo>
                    <a:pt x="196" y="1037"/>
                  </a:lnTo>
                  <a:lnTo>
                    <a:pt x="113" y="1073"/>
                  </a:lnTo>
                  <a:lnTo>
                    <a:pt x="138" y="1112"/>
                  </a:lnTo>
                  <a:lnTo>
                    <a:pt x="124" y="1158"/>
                  </a:lnTo>
                  <a:lnTo>
                    <a:pt x="163" y="1177"/>
                  </a:lnTo>
                  <a:lnTo>
                    <a:pt x="46" y="1344"/>
                  </a:lnTo>
                  <a:lnTo>
                    <a:pt x="45" y="1344"/>
                  </a:lnTo>
                  <a:lnTo>
                    <a:pt x="39" y="1377"/>
                  </a:lnTo>
                  <a:lnTo>
                    <a:pt x="0" y="1414"/>
                  </a:lnTo>
                  <a:lnTo>
                    <a:pt x="53" y="1550"/>
                  </a:lnTo>
                  <a:lnTo>
                    <a:pt x="93" y="1577"/>
                  </a:lnTo>
                  <a:lnTo>
                    <a:pt x="48" y="1657"/>
                  </a:lnTo>
                  <a:lnTo>
                    <a:pt x="2" y="1669"/>
                  </a:lnTo>
                  <a:lnTo>
                    <a:pt x="8" y="1809"/>
                  </a:lnTo>
                  <a:lnTo>
                    <a:pt x="65" y="1833"/>
                  </a:lnTo>
                  <a:lnTo>
                    <a:pt x="133" y="1923"/>
                  </a:lnTo>
                  <a:lnTo>
                    <a:pt x="171" y="2060"/>
                  </a:lnTo>
                  <a:lnTo>
                    <a:pt x="201" y="2024"/>
                  </a:lnTo>
                  <a:lnTo>
                    <a:pt x="256" y="2091"/>
                  </a:lnTo>
                  <a:lnTo>
                    <a:pt x="333" y="2269"/>
                  </a:lnTo>
                  <a:lnTo>
                    <a:pt x="526" y="2243"/>
                  </a:lnTo>
                  <a:lnTo>
                    <a:pt x="571" y="2266"/>
                  </a:lnTo>
                  <a:lnTo>
                    <a:pt x="604" y="2234"/>
                  </a:lnTo>
                  <a:lnTo>
                    <a:pt x="697" y="2219"/>
                  </a:lnTo>
                  <a:lnTo>
                    <a:pt x="769" y="2154"/>
                  </a:lnTo>
                  <a:lnTo>
                    <a:pt x="883" y="2173"/>
                  </a:lnTo>
                  <a:lnTo>
                    <a:pt x="892" y="2219"/>
                  </a:lnTo>
                  <a:lnTo>
                    <a:pt x="931" y="2235"/>
                  </a:lnTo>
                  <a:lnTo>
                    <a:pt x="926" y="2283"/>
                  </a:lnTo>
                  <a:lnTo>
                    <a:pt x="971" y="2287"/>
                  </a:lnTo>
                  <a:lnTo>
                    <a:pt x="997" y="2324"/>
                  </a:lnTo>
                  <a:lnTo>
                    <a:pt x="1014" y="2373"/>
                  </a:lnTo>
                  <a:lnTo>
                    <a:pt x="970" y="2413"/>
                  </a:lnTo>
                  <a:lnTo>
                    <a:pt x="1006" y="2492"/>
                  </a:lnTo>
                  <a:lnTo>
                    <a:pt x="1147" y="2524"/>
                  </a:lnTo>
                  <a:lnTo>
                    <a:pt x="1193" y="2549"/>
                  </a:lnTo>
                  <a:lnTo>
                    <a:pt x="1193" y="2596"/>
                  </a:lnTo>
                  <a:lnTo>
                    <a:pt x="1268" y="2564"/>
                  </a:lnTo>
                  <a:lnTo>
                    <a:pt x="1269" y="2563"/>
                  </a:lnTo>
                  <a:lnTo>
                    <a:pt x="1285" y="2524"/>
                  </a:lnTo>
                  <a:lnTo>
                    <a:pt x="1386" y="2460"/>
                  </a:lnTo>
                  <a:lnTo>
                    <a:pt x="1419" y="2489"/>
                  </a:lnTo>
                  <a:lnTo>
                    <a:pt x="1467" y="2472"/>
                  </a:lnTo>
                  <a:lnTo>
                    <a:pt x="1472" y="2337"/>
                  </a:lnTo>
                  <a:lnTo>
                    <a:pt x="1504" y="2298"/>
                  </a:lnTo>
                  <a:lnTo>
                    <a:pt x="1547" y="2304"/>
                  </a:lnTo>
                  <a:lnTo>
                    <a:pt x="1581" y="2251"/>
                  </a:lnTo>
                  <a:lnTo>
                    <a:pt x="1579" y="2227"/>
                  </a:lnTo>
                  <a:lnTo>
                    <a:pt x="1579" y="2226"/>
                  </a:lnTo>
                  <a:lnTo>
                    <a:pt x="1702" y="2132"/>
                  </a:lnTo>
                  <a:lnTo>
                    <a:pt x="1810" y="2202"/>
                  </a:lnTo>
                  <a:lnTo>
                    <a:pt x="1896" y="2175"/>
                  </a:lnTo>
                  <a:lnTo>
                    <a:pt x="1973" y="2236"/>
                  </a:lnTo>
                  <a:lnTo>
                    <a:pt x="2051" y="2199"/>
                  </a:lnTo>
                  <a:lnTo>
                    <a:pt x="2179" y="2307"/>
                  </a:lnTo>
                  <a:lnTo>
                    <a:pt x="2193" y="2298"/>
                  </a:lnTo>
                  <a:lnTo>
                    <a:pt x="2194" y="2298"/>
                  </a:lnTo>
                  <a:lnTo>
                    <a:pt x="2309" y="2379"/>
                  </a:lnTo>
                  <a:lnTo>
                    <a:pt x="2316" y="2525"/>
                  </a:lnTo>
                  <a:lnTo>
                    <a:pt x="2359" y="2524"/>
                  </a:lnTo>
                  <a:lnTo>
                    <a:pt x="2391" y="2607"/>
                  </a:lnTo>
                  <a:lnTo>
                    <a:pt x="2396" y="2606"/>
                  </a:lnTo>
                  <a:lnTo>
                    <a:pt x="2441" y="2616"/>
                  </a:lnTo>
                  <a:lnTo>
                    <a:pt x="2428" y="2664"/>
                  </a:lnTo>
                  <a:lnTo>
                    <a:pt x="2545" y="2665"/>
                  </a:lnTo>
                  <a:lnTo>
                    <a:pt x="2586" y="2649"/>
                  </a:lnTo>
                  <a:lnTo>
                    <a:pt x="2594" y="2599"/>
                  </a:lnTo>
                  <a:lnTo>
                    <a:pt x="2637" y="2597"/>
                  </a:lnTo>
                  <a:lnTo>
                    <a:pt x="2640" y="2546"/>
                  </a:lnTo>
                  <a:lnTo>
                    <a:pt x="2675" y="2514"/>
                  </a:lnTo>
                  <a:lnTo>
                    <a:pt x="2631" y="2387"/>
                  </a:lnTo>
                  <a:lnTo>
                    <a:pt x="2672" y="2135"/>
                  </a:lnTo>
                  <a:lnTo>
                    <a:pt x="2643" y="1966"/>
                  </a:lnTo>
                  <a:lnTo>
                    <a:pt x="2733" y="1740"/>
                  </a:lnTo>
                  <a:lnTo>
                    <a:pt x="2755" y="1483"/>
                  </a:lnTo>
                  <a:lnTo>
                    <a:pt x="2916" y="1260"/>
                  </a:lnTo>
                  <a:lnTo>
                    <a:pt x="2977" y="1086"/>
                  </a:lnTo>
                  <a:lnTo>
                    <a:pt x="2846" y="1037"/>
                  </a:lnTo>
                  <a:lnTo>
                    <a:pt x="2620" y="1028"/>
                  </a:lnTo>
                  <a:lnTo>
                    <a:pt x="2615" y="1027"/>
                  </a:lnTo>
                  <a:lnTo>
                    <a:pt x="2616" y="1025"/>
                  </a:lnTo>
                  <a:lnTo>
                    <a:pt x="2493" y="906"/>
                  </a:lnTo>
                  <a:lnTo>
                    <a:pt x="2395" y="973"/>
                  </a:lnTo>
                  <a:lnTo>
                    <a:pt x="2290" y="954"/>
                  </a:lnTo>
                  <a:lnTo>
                    <a:pt x="2251" y="974"/>
                  </a:lnTo>
                  <a:lnTo>
                    <a:pt x="2216" y="911"/>
                  </a:lnTo>
                  <a:lnTo>
                    <a:pt x="2170" y="888"/>
                  </a:lnTo>
                  <a:lnTo>
                    <a:pt x="2127" y="913"/>
                  </a:lnTo>
                  <a:lnTo>
                    <a:pt x="2123" y="961"/>
                  </a:lnTo>
                  <a:lnTo>
                    <a:pt x="2081" y="949"/>
                  </a:lnTo>
                  <a:lnTo>
                    <a:pt x="1958" y="801"/>
                  </a:lnTo>
                  <a:lnTo>
                    <a:pt x="1932" y="705"/>
                  </a:lnTo>
                  <a:lnTo>
                    <a:pt x="1886" y="672"/>
                  </a:lnTo>
                  <a:lnTo>
                    <a:pt x="1717" y="629"/>
                  </a:lnTo>
                  <a:lnTo>
                    <a:pt x="1649" y="686"/>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53" name="Google Shape;353;p14">
              <a:hlinkClick r:id="rId12"/>
            </p:cNvPr>
            <p:cNvSpPr/>
            <p:nvPr/>
          </p:nvSpPr>
          <p:spPr>
            <a:xfrm>
              <a:off x="6879085" y="3156248"/>
              <a:ext cx="1972554" cy="2480516"/>
            </a:xfrm>
            <a:custGeom>
              <a:rect b="b" l="l" r="r" t="t"/>
              <a:pathLst>
                <a:path extrusionOk="0" h="4380" w="2991">
                  <a:moveTo>
                    <a:pt x="1754" y="216"/>
                  </a:moveTo>
                  <a:lnTo>
                    <a:pt x="1673" y="167"/>
                  </a:lnTo>
                  <a:lnTo>
                    <a:pt x="1694" y="215"/>
                  </a:lnTo>
                  <a:lnTo>
                    <a:pt x="1541" y="222"/>
                  </a:lnTo>
                  <a:lnTo>
                    <a:pt x="1499" y="198"/>
                  </a:lnTo>
                  <a:lnTo>
                    <a:pt x="1479" y="100"/>
                  </a:lnTo>
                  <a:lnTo>
                    <a:pt x="1434" y="104"/>
                  </a:lnTo>
                  <a:lnTo>
                    <a:pt x="1428" y="52"/>
                  </a:lnTo>
                  <a:lnTo>
                    <a:pt x="1347" y="0"/>
                  </a:lnTo>
                  <a:lnTo>
                    <a:pt x="1243" y="97"/>
                  </a:lnTo>
                  <a:lnTo>
                    <a:pt x="1209" y="58"/>
                  </a:lnTo>
                  <a:lnTo>
                    <a:pt x="1060" y="62"/>
                  </a:lnTo>
                  <a:lnTo>
                    <a:pt x="975" y="75"/>
                  </a:lnTo>
                  <a:lnTo>
                    <a:pt x="919" y="152"/>
                  </a:lnTo>
                  <a:lnTo>
                    <a:pt x="731" y="167"/>
                  </a:lnTo>
                  <a:lnTo>
                    <a:pt x="766" y="260"/>
                  </a:lnTo>
                  <a:lnTo>
                    <a:pt x="830" y="326"/>
                  </a:lnTo>
                  <a:lnTo>
                    <a:pt x="903" y="619"/>
                  </a:lnTo>
                  <a:lnTo>
                    <a:pt x="899" y="739"/>
                  </a:lnTo>
                  <a:lnTo>
                    <a:pt x="937" y="770"/>
                  </a:lnTo>
                  <a:lnTo>
                    <a:pt x="798" y="845"/>
                  </a:lnTo>
                  <a:lnTo>
                    <a:pt x="762" y="815"/>
                  </a:lnTo>
                  <a:lnTo>
                    <a:pt x="662" y="819"/>
                  </a:lnTo>
                  <a:lnTo>
                    <a:pt x="684" y="774"/>
                  </a:lnTo>
                  <a:lnTo>
                    <a:pt x="555" y="826"/>
                  </a:lnTo>
                  <a:lnTo>
                    <a:pt x="555" y="827"/>
                  </a:lnTo>
                  <a:lnTo>
                    <a:pt x="485" y="985"/>
                  </a:lnTo>
                  <a:lnTo>
                    <a:pt x="530" y="1000"/>
                  </a:lnTo>
                  <a:lnTo>
                    <a:pt x="593" y="1131"/>
                  </a:lnTo>
                  <a:lnTo>
                    <a:pt x="551" y="1138"/>
                  </a:lnTo>
                  <a:lnTo>
                    <a:pt x="576" y="1224"/>
                  </a:lnTo>
                  <a:lnTo>
                    <a:pt x="530" y="1319"/>
                  </a:lnTo>
                  <a:lnTo>
                    <a:pt x="457" y="1372"/>
                  </a:lnTo>
                  <a:lnTo>
                    <a:pt x="477" y="1441"/>
                  </a:lnTo>
                  <a:lnTo>
                    <a:pt x="597" y="1522"/>
                  </a:lnTo>
                  <a:lnTo>
                    <a:pt x="756" y="1705"/>
                  </a:lnTo>
                  <a:lnTo>
                    <a:pt x="788" y="1823"/>
                  </a:lnTo>
                  <a:lnTo>
                    <a:pt x="788" y="1824"/>
                  </a:lnTo>
                  <a:lnTo>
                    <a:pt x="789" y="1824"/>
                  </a:lnTo>
                  <a:lnTo>
                    <a:pt x="789" y="1825"/>
                  </a:lnTo>
                  <a:lnTo>
                    <a:pt x="789" y="1826"/>
                  </a:lnTo>
                  <a:lnTo>
                    <a:pt x="797" y="1873"/>
                  </a:lnTo>
                  <a:lnTo>
                    <a:pt x="765" y="1927"/>
                  </a:lnTo>
                  <a:lnTo>
                    <a:pt x="726" y="1799"/>
                  </a:lnTo>
                  <a:lnTo>
                    <a:pt x="563" y="1627"/>
                  </a:lnTo>
                  <a:lnTo>
                    <a:pt x="548" y="1582"/>
                  </a:lnTo>
                  <a:lnTo>
                    <a:pt x="503" y="1675"/>
                  </a:lnTo>
                  <a:lnTo>
                    <a:pt x="408" y="2495"/>
                  </a:lnTo>
                  <a:lnTo>
                    <a:pt x="469" y="2367"/>
                  </a:lnTo>
                  <a:lnTo>
                    <a:pt x="537" y="2452"/>
                  </a:lnTo>
                  <a:lnTo>
                    <a:pt x="540" y="2498"/>
                  </a:lnTo>
                  <a:lnTo>
                    <a:pt x="442" y="2484"/>
                  </a:lnTo>
                  <a:lnTo>
                    <a:pt x="393" y="2597"/>
                  </a:lnTo>
                  <a:lnTo>
                    <a:pt x="394" y="2673"/>
                  </a:lnTo>
                  <a:lnTo>
                    <a:pt x="226" y="3490"/>
                  </a:lnTo>
                  <a:lnTo>
                    <a:pt x="167" y="3606"/>
                  </a:lnTo>
                  <a:lnTo>
                    <a:pt x="97" y="3710"/>
                  </a:lnTo>
                  <a:lnTo>
                    <a:pt x="0" y="3785"/>
                  </a:lnTo>
                  <a:lnTo>
                    <a:pt x="89" y="3829"/>
                  </a:lnTo>
                  <a:lnTo>
                    <a:pt x="97" y="3881"/>
                  </a:lnTo>
                  <a:lnTo>
                    <a:pt x="131" y="3846"/>
                  </a:lnTo>
                  <a:lnTo>
                    <a:pt x="232" y="3867"/>
                  </a:lnTo>
                  <a:lnTo>
                    <a:pt x="255" y="3914"/>
                  </a:lnTo>
                  <a:lnTo>
                    <a:pt x="225" y="4011"/>
                  </a:lnTo>
                  <a:lnTo>
                    <a:pt x="185" y="4049"/>
                  </a:lnTo>
                  <a:lnTo>
                    <a:pt x="204" y="4096"/>
                  </a:lnTo>
                  <a:lnTo>
                    <a:pt x="264" y="4110"/>
                  </a:lnTo>
                  <a:lnTo>
                    <a:pt x="271" y="4052"/>
                  </a:lnTo>
                  <a:lnTo>
                    <a:pt x="317" y="4037"/>
                  </a:lnTo>
                  <a:lnTo>
                    <a:pt x="320" y="4091"/>
                  </a:lnTo>
                  <a:lnTo>
                    <a:pt x="410" y="4142"/>
                  </a:lnTo>
                  <a:lnTo>
                    <a:pt x="559" y="4204"/>
                  </a:lnTo>
                  <a:lnTo>
                    <a:pt x="655" y="4199"/>
                  </a:lnTo>
                  <a:lnTo>
                    <a:pt x="695" y="4276"/>
                  </a:lnTo>
                  <a:lnTo>
                    <a:pt x="815" y="4380"/>
                  </a:lnTo>
                  <a:lnTo>
                    <a:pt x="850" y="4353"/>
                  </a:lnTo>
                  <a:lnTo>
                    <a:pt x="886" y="4377"/>
                  </a:lnTo>
                  <a:lnTo>
                    <a:pt x="975" y="4328"/>
                  </a:lnTo>
                  <a:lnTo>
                    <a:pt x="975" y="4327"/>
                  </a:lnTo>
                  <a:lnTo>
                    <a:pt x="992" y="4184"/>
                  </a:lnTo>
                  <a:lnTo>
                    <a:pt x="1016" y="4139"/>
                  </a:lnTo>
                  <a:lnTo>
                    <a:pt x="1067" y="4127"/>
                  </a:lnTo>
                  <a:lnTo>
                    <a:pt x="1061" y="4078"/>
                  </a:lnTo>
                  <a:lnTo>
                    <a:pt x="1184" y="3928"/>
                  </a:lnTo>
                  <a:lnTo>
                    <a:pt x="1172" y="3878"/>
                  </a:lnTo>
                  <a:lnTo>
                    <a:pt x="1213" y="3855"/>
                  </a:lnTo>
                  <a:lnTo>
                    <a:pt x="1206" y="3736"/>
                  </a:lnTo>
                  <a:lnTo>
                    <a:pt x="1161" y="3735"/>
                  </a:lnTo>
                  <a:lnTo>
                    <a:pt x="1184" y="3691"/>
                  </a:lnTo>
                  <a:lnTo>
                    <a:pt x="1145" y="3595"/>
                  </a:lnTo>
                  <a:lnTo>
                    <a:pt x="1045" y="3590"/>
                  </a:lnTo>
                  <a:lnTo>
                    <a:pt x="1021" y="3546"/>
                  </a:lnTo>
                  <a:lnTo>
                    <a:pt x="1085" y="3365"/>
                  </a:lnTo>
                  <a:lnTo>
                    <a:pt x="1077" y="3262"/>
                  </a:lnTo>
                  <a:lnTo>
                    <a:pt x="1221" y="3217"/>
                  </a:lnTo>
                  <a:lnTo>
                    <a:pt x="1231" y="3266"/>
                  </a:lnTo>
                  <a:lnTo>
                    <a:pt x="1269" y="3245"/>
                  </a:lnTo>
                  <a:lnTo>
                    <a:pt x="1274" y="3196"/>
                  </a:lnTo>
                  <a:lnTo>
                    <a:pt x="1332" y="3206"/>
                  </a:lnTo>
                  <a:lnTo>
                    <a:pt x="1352" y="3167"/>
                  </a:lnTo>
                  <a:lnTo>
                    <a:pt x="1480" y="3178"/>
                  </a:lnTo>
                  <a:lnTo>
                    <a:pt x="1557" y="3131"/>
                  </a:lnTo>
                  <a:lnTo>
                    <a:pt x="1688" y="3148"/>
                  </a:lnTo>
                  <a:lnTo>
                    <a:pt x="1729" y="3125"/>
                  </a:lnTo>
                  <a:lnTo>
                    <a:pt x="1784" y="3049"/>
                  </a:lnTo>
                  <a:lnTo>
                    <a:pt x="1827" y="3053"/>
                  </a:lnTo>
                  <a:lnTo>
                    <a:pt x="1807" y="3007"/>
                  </a:lnTo>
                  <a:lnTo>
                    <a:pt x="1875" y="2917"/>
                  </a:lnTo>
                  <a:lnTo>
                    <a:pt x="1837" y="2895"/>
                  </a:lnTo>
                  <a:lnTo>
                    <a:pt x="1838" y="2848"/>
                  </a:lnTo>
                  <a:lnTo>
                    <a:pt x="1953" y="2815"/>
                  </a:lnTo>
                  <a:lnTo>
                    <a:pt x="1912" y="2667"/>
                  </a:lnTo>
                  <a:lnTo>
                    <a:pt x="1963" y="2616"/>
                  </a:lnTo>
                  <a:lnTo>
                    <a:pt x="2036" y="2511"/>
                  </a:lnTo>
                  <a:lnTo>
                    <a:pt x="2127" y="2454"/>
                  </a:lnTo>
                  <a:lnTo>
                    <a:pt x="2118" y="2396"/>
                  </a:lnTo>
                  <a:lnTo>
                    <a:pt x="2187" y="2344"/>
                  </a:lnTo>
                  <a:lnTo>
                    <a:pt x="2209" y="2256"/>
                  </a:lnTo>
                  <a:lnTo>
                    <a:pt x="2219" y="2174"/>
                  </a:lnTo>
                  <a:lnTo>
                    <a:pt x="2343" y="2163"/>
                  </a:lnTo>
                  <a:lnTo>
                    <a:pt x="2447" y="2262"/>
                  </a:lnTo>
                  <a:lnTo>
                    <a:pt x="2526" y="2218"/>
                  </a:lnTo>
                  <a:lnTo>
                    <a:pt x="2631" y="2221"/>
                  </a:lnTo>
                  <a:lnTo>
                    <a:pt x="2680" y="2189"/>
                  </a:lnTo>
                  <a:lnTo>
                    <a:pt x="2657" y="2135"/>
                  </a:lnTo>
                  <a:lnTo>
                    <a:pt x="2704" y="2116"/>
                  </a:lnTo>
                  <a:lnTo>
                    <a:pt x="2708" y="2061"/>
                  </a:lnTo>
                  <a:lnTo>
                    <a:pt x="2744" y="2029"/>
                  </a:lnTo>
                  <a:lnTo>
                    <a:pt x="2716" y="1993"/>
                  </a:lnTo>
                  <a:lnTo>
                    <a:pt x="2832" y="1837"/>
                  </a:lnTo>
                  <a:lnTo>
                    <a:pt x="2843" y="1782"/>
                  </a:lnTo>
                  <a:lnTo>
                    <a:pt x="2938" y="1814"/>
                  </a:lnTo>
                  <a:lnTo>
                    <a:pt x="2907" y="1586"/>
                  </a:lnTo>
                  <a:lnTo>
                    <a:pt x="2934" y="1548"/>
                  </a:lnTo>
                  <a:lnTo>
                    <a:pt x="2916" y="1455"/>
                  </a:lnTo>
                  <a:lnTo>
                    <a:pt x="2847" y="1365"/>
                  </a:lnTo>
                  <a:lnTo>
                    <a:pt x="2991" y="1226"/>
                  </a:lnTo>
                  <a:lnTo>
                    <a:pt x="2956" y="1116"/>
                  </a:lnTo>
                  <a:lnTo>
                    <a:pt x="2963" y="1050"/>
                  </a:lnTo>
                  <a:lnTo>
                    <a:pt x="2907" y="912"/>
                  </a:lnTo>
                  <a:lnTo>
                    <a:pt x="2796" y="833"/>
                  </a:lnTo>
                  <a:lnTo>
                    <a:pt x="2777" y="770"/>
                  </a:lnTo>
                  <a:lnTo>
                    <a:pt x="2703" y="767"/>
                  </a:lnTo>
                  <a:lnTo>
                    <a:pt x="2661" y="780"/>
                  </a:lnTo>
                  <a:lnTo>
                    <a:pt x="2460" y="735"/>
                  </a:lnTo>
                  <a:lnTo>
                    <a:pt x="2430" y="777"/>
                  </a:lnTo>
                  <a:lnTo>
                    <a:pt x="2255" y="794"/>
                  </a:lnTo>
                  <a:lnTo>
                    <a:pt x="2212" y="840"/>
                  </a:lnTo>
                  <a:lnTo>
                    <a:pt x="2186" y="801"/>
                  </a:lnTo>
                  <a:lnTo>
                    <a:pt x="2097" y="819"/>
                  </a:lnTo>
                  <a:lnTo>
                    <a:pt x="2058" y="801"/>
                  </a:lnTo>
                  <a:lnTo>
                    <a:pt x="2080" y="754"/>
                  </a:lnTo>
                  <a:lnTo>
                    <a:pt x="2041" y="733"/>
                  </a:lnTo>
                  <a:lnTo>
                    <a:pt x="2003" y="645"/>
                  </a:lnTo>
                  <a:lnTo>
                    <a:pt x="1957" y="645"/>
                  </a:lnTo>
                  <a:lnTo>
                    <a:pt x="1886" y="575"/>
                  </a:lnTo>
                  <a:lnTo>
                    <a:pt x="1898" y="480"/>
                  </a:lnTo>
                  <a:lnTo>
                    <a:pt x="1759" y="266"/>
                  </a:lnTo>
                  <a:lnTo>
                    <a:pt x="1754" y="216"/>
                  </a:lnTo>
                  <a:close/>
                  <a:moveTo>
                    <a:pt x="1140" y="3878"/>
                  </a:moveTo>
                  <a:lnTo>
                    <a:pt x="1141" y="3923"/>
                  </a:lnTo>
                  <a:lnTo>
                    <a:pt x="1106" y="3895"/>
                  </a:lnTo>
                  <a:lnTo>
                    <a:pt x="1140" y="387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54" name="Google Shape;354;p14">
              <a:hlinkClick r:id="rId13"/>
            </p:cNvPr>
            <p:cNvSpPr/>
            <p:nvPr/>
          </p:nvSpPr>
          <p:spPr>
            <a:xfrm>
              <a:off x="7519151" y="4389421"/>
              <a:ext cx="2340122" cy="1514978"/>
            </a:xfrm>
            <a:custGeom>
              <a:rect b="b" l="l" r="r" t="t"/>
              <a:pathLst>
                <a:path extrusionOk="0" h="2716" w="3545">
                  <a:moveTo>
                    <a:pt x="102" y="1099"/>
                  </a:moveTo>
                  <a:lnTo>
                    <a:pt x="110" y="1202"/>
                  </a:lnTo>
                  <a:lnTo>
                    <a:pt x="46" y="1383"/>
                  </a:lnTo>
                  <a:lnTo>
                    <a:pt x="70" y="1427"/>
                  </a:lnTo>
                  <a:lnTo>
                    <a:pt x="170" y="1432"/>
                  </a:lnTo>
                  <a:lnTo>
                    <a:pt x="209" y="1528"/>
                  </a:lnTo>
                  <a:lnTo>
                    <a:pt x="186" y="1572"/>
                  </a:lnTo>
                  <a:lnTo>
                    <a:pt x="231" y="1573"/>
                  </a:lnTo>
                  <a:lnTo>
                    <a:pt x="238" y="1692"/>
                  </a:lnTo>
                  <a:lnTo>
                    <a:pt x="197" y="1715"/>
                  </a:lnTo>
                  <a:lnTo>
                    <a:pt x="209" y="1765"/>
                  </a:lnTo>
                  <a:lnTo>
                    <a:pt x="86" y="1915"/>
                  </a:lnTo>
                  <a:lnTo>
                    <a:pt x="92" y="1964"/>
                  </a:lnTo>
                  <a:lnTo>
                    <a:pt x="41" y="1976"/>
                  </a:lnTo>
                  <a:lnTo>
                    <a:pt x="17" y="2021"/>
                  </a:lnTo>
                  <a:lnTo>
                    <a:pt x="0" y="2164"/>
                  </a:lnTo>
                  <a:lnTo>
                    <a:pt x="0" y="2165"/>
                  </a:lnTo>
                  <a:lnTo>
                    <a:pt x="2" y="2164"/>
                  </a:lnTo>
                  <a:lnTo>
                    <a:pt x="176" y="2327"/>
                  </a:lnTo>
                  <a:lnTo>
                    <a:pt x="363" y="2299"/>
                  </a:lnTo>
                  <a:lnTo>
                    <a:pt x="401" y="2334"/>
                  </a:lnTo>
                  <a:lnTo>
                    <a:pt x="549" y="2331"/>
                  </a:lnTo>
                  <a:lnTo>
                    <a:pt x="648" y="2338"/>
                  </a:lnTo>
                  <a:lnTo>
                    <a:pt x="683" y="2301"/>
                  </a:lnTo>
                  <a:lnTo>
                    <a:pt x="677" y="2195"/>
                  </a:lnTo>
                  <a:lnTo>
                    <a:pt x="715" y="2173"/>
                  </a:lnTo>
                  <a:lnTo>
                    <a:pt x="971" y="2253"/>
                  </a:lnTo>
                  <a:lnTo>
                    <a:pt x="1044" y="2325"/>
                  </a:lnTo>
                  <a:lnTo>
                    <a:pt x="1142" y="2318"/>
                  </a:lnTo>
                  <a:lnTo>
                    <a:pt x="1230" y="2441"/>
                  </a:lnTo>
                  <a:lnTo>
                    <a:pt x="1246" y="2393"/>
                  </a:lnTo>
                  <a:lnTo>
                    <a:pt x="1296" y="2391"/>
                  </a:lnTo>
                  <a:lnTo>
                    <a:pt x="1456" y="2472"/>
                  </a:lnTo>
                  <a:lnTo>
                    <a:pt x="1459" y="2473"/>
                  </a:lnTo>
                  <a:lnTo>
                    <a:pt x="1430" y="2552"/>
                  </a:lnTo>
                  <a:lnTo>
                    <a:pt x="1564" y="2596"/>
                  </a:lnTo>
                  <a:lnTo>
                    <a:pt x="1600" y="2688"/>
                  </a:lnTo>
                  <a:lnTo>
                    <a:pt x="1649" y="2692"/>
                  </a:lnTo>
                  <a:lnTo>
                    <a:pt x="1718" y="2625"/>
                  </a:lnTo>
                  <a:lnTo>
                    <a:pt x="1766" y="2623"/>
                  </a:lnTo>
                  <a:lnTo>
                    <a:pt x="1911" y="2657"/>
                  </a:lnTo>
                  <a:lnTo>
                    <a:pt x="1981" y="2716"/>
                  </a:lnTo>
                  <a:lnTo>
                    <a:pt x="2077" y="2709"/>
                  </a:lnTo>
                  <a:lnTo>
                    <a:pt x="2077" y="2661"/>
                  </a:lnTo>
                  <a:lnTo>
                    <a:pt x="2201" y="2591"/>
                  </a:lnTo>
                  <a:lnTo>
                    <a:pt x="2297" y="2573"/>
                  </a:lnTo>
                  <a:lnTo>
                    <a:pt x="2429" y="2612"/>
                  </a:lnTo>
                  <a:lnTo>
                    <a:pt x="2340" y="2493"/>
                  </a:lnTo>
                  <a:lnTo>
                    <a:pt x="2334" y="2206"/>
                  </a:lnTo>
                  <a:lnTo>
                    <a:pt x="2341" y="2046"/>
                  </a:lnTo>
                  <a:lnTo>
                    <a:pt x="2428" y="1872"/>
                  </a:lnTo>
                  <a:lnTo>
                    <a:pt x="2467" y="1827"/>
                  </a:lnTo>
                  <a:lnTo>
                    <a:pt x="2552" y="1761"/>
                  </a:lnTo>
                  <a:lnTo>
                    <a:pt x="2656" y="1761"/>
                  </a:lnTo>
                  <a:lnTo>
                    <a:pt x="2757" y="1641"/>
                  </a:lnTo>
                  <a:lnTo>
                    <a:pt x="2925" y="1512"/>
                  </a:lnTo>
                  <a:lnTo>
                    <a:pt x="3054" y="1474"/>
                  </a:lnTo>
                  <a:lnTo>
                    <a:pt x="3099" y="1554"/>
                  </a:lnTo>
                  <a:lnTo>
                    <a:pt x="3139" y="1565"/>
                  </a:lnTo>
                  <a:lnTo>
                    <a:pt x="3140" y="1563"/>
                  </a:lnTo>
                  <a:lnTo>
                    <a:pt x="3141" y="1564"/>
                  </a:lnTo>
                  <a:lnTo>
                    <a:pt x="3198" y="1466"/>
                  </a:lnTo>
                  <a:lnTo>
                    <a:pt x="3286" y="1438"/>
                  </a:lnTo>
                  <a:lnTo>
                    <a:pt x="3271" y="1395"/>
                  </a:lnTo>
                  <a:lnTo>
                    <a:pt x="3335" y="1316"/>
                  </a:lnTo>
                  <a:lnTo>
                    <a:pt x="3386" y="1330"/>
                  </a:lnTo>
                  <a:lnTo>
                    <a:pt x="3415" y="1157"/>
                  </a:lnTo>
                  <a:lnTo>
                    <a:pt x="3545" y="1009"/>
                  </a:lnTo>
                  <a:lnTo>
                    <a:pt x="3448" y="905"/>
                  </a:lnTo>
                  <a:lnTo>
                    <a:pt x="3444" y="815"/>
                  </a:lnTo>
                  <a:lnTo>
                    <a:pt x="3405" y="743"/>
                  </a:lnTo>
                  <a:lnTo>
                    <a:pt x="3312" y="687"/>
                  </a:lnTo>
                  <a:lnTo>
                    <a:pt x="3270" y="686"/>
                  </a:lnTo>
                  <a:lnTo>
                    <a:pt x="3231" y="724"/>
                  </a:lnTo>
                  <a:lnTo>
                    <a:pt x="3229" y="671"/>
                  </a:lnTo>
                  <a:lnTo>
                    <a:pt x="3122" y="744"/>
                  </a:lnTo>
                  <a:lnTo>
                    <a:pt x="3002" y="663"/>
                  </a:lnTo>
                  <a:lnTo>
                    <a:pt x="2895" y="429"/>
                  </a:lnTo>
                  <a:lnTo>
                    <a:pt x="2864" y="282"/>
                  </a:lnTo>
                  <a:lnTo>
                    <a:pt x="2726" y="156"/>
                  </a:lnTo>
                  <a:lnTo>
                    <a:pt x="2682" y="152"/>
                  </a:lnTo>
                  <a:lnTo>
                    <a:pt x="2679" y="199"/>
                  </a:lnTo>
                  <a:lnTo>
                    <a:pt x="2582" y="178"/>
                  </a:lnTo>
                  <a:lnTo>
                    <a:pt x="2559" y="85"/>
                  </a:lnTo>
                  <a:lnTo>
                    <a:pt x="2524" y="59"/>
                  </a:lnTo>
                  <a:lnTo>
                    <a:pt x="2405" y="167"/>
                  </a:lnTo>
                  <a:lnTo>
                    <a:pt x="2379" y="130"/>
                  </a:lnTo>
                  <a:lnTo>
                    <a:pt x="2274" y="390"/>
                  </a:lnTo>
                  <a:lnTo>
                    <a:pt x="2273" y="390"/>
                  </a:lnTo>
                  <a:lnTo>
                    <a:pt x="2232" y="306"/>
                  </a:lnTo>
                  <a:lnTo>
                    <a:pt x="2241" y="257"/>
                  </a:lnTo>
                  <a:lnTo>
                    <a:pt x="2203" y="231"/>
                  </a:lnTo>
                  <a:lnTo>
                    <a:pt x="2183" y="163"/>
                  </a:lnTo>
                  <a:lnTo>
                    <a:pt x="2105" y="96"/>
                  </a:lnTo>
                  <a:lnTo>
                    <a:pt x="2033" y="166"/>
                  </a:lnTo>
                  <a:lnTo>
                    <a:pt x="1986" y="313"/>
                  </a:lnTo>
                  <a:lnTo>
                    <a:pt x="1927" y="394"/>
                  </a:lnTo>
                  <a:lnTo>
                    <a:pt x="1830" y="367"/>
                  </a:lnTo>
                  <a:lnTo>
                    <a:pt x="1751" y="422"/>
                  </a:lnTo>
                  <a:lnTo>
                    <a:pt x="1702" y="339"/>
                  </a:lnTo>
                  <a:lnTo>
                    <a:pt x="1728" y="245"/>
                  </a:lnTo>
                  <a:lnTo>
                    <a:pt x="1669" y="147"/>
                  </a:lnTo>
                  <a:lnTo>
                    <a:pt x="1656" y="58"/>
                  </a:lnTo>
                  <a:lnTo>
                    <a:pt x="1551" y="55"/>
                  </a:lnTo>
                  <a:lnTo>
                    <a:pt x="1472" y="99"/>
                  </a:lnTo>
                  <a:lnTo>
                    <a:pt x="1368" y="0"/>
                  </a:lnTo>
                  <a:lnTo>
                    <a:pt x="1244" y="11"/>
                  </a:lnTo>
                  <a:lnTo>
                    <a:pt x="1234" y="93"/>
                  </a:lnTo>
                  <a:lnTo>
                    <a:pt x="1212" y="181"/>
                  </a:lnTo>
                  <a:lnTo>
                    <a:pt x="1143" y="233"/>
                  </a:lnTo>
                  <a:lnTo>
                    <a:pt x="1152" y="291"/>
                  </a:lnTo>
                  <a:lnTo>
                    <a:pt x="1061" y="348"/>
                  </a:lnTo>
                  <a:lnTo>
                    <a:pt x="988" y="453"/>
                  </a:lnTo>
                  <a:lnTo>
                    <a:pt x="937" y="504"/>
                  </a:lnTo>
                  <a:lnTo>
                    <a:pt x="978" y="652"/>
                  </a:lnTo>
                  <a:lnTo>
                    <a:pt x="863" y="685"/>
                  </a:lnTo>
                  <a:lnTo>
                    <a:pt x="862" y="732"/>
                  </a:lnTo>
                  <a:lnTo>
                    <a:pt x="900" y="754"/>
                  </a:lnTo>
                  <a:lnTo>
                    <a:pt x="832" y="844"/>
                  </a:lnTo>
                  <a:lnTo>
                    <a:pt x="852" y="890"/>
                  </a:lnTo>
                  <a:lnTo>
                    <a:pt x="809" y="886"/>
                  </a:lnTo>
                  <a:lnTo>
                    <a:pt x="754" y="962"/>
                  </a:lnTo>
                  <a:lnTo>
                    <a:pt x="713" y="985"/>
                  </a:lnTo>
                  <a:lnTo>
                    <a:pt x="582" y="968"/>
                  </a:lnTo>
                  <a:lnTo>
                    <a:pt x="505" y="1015"/>
                  </a:lnTo>
                  <a:lnTo>
                    <a:pt x="377" y="1004"/>
                  </a:lnTo>
                  <a:lnTo>
                    <a:pt x="357" y="1043"/>
                  </a:lnTo>
                  <a:lnTo>
                    <a:pt x="299" y="1033"/>
                  </a:lnTo>
                  <a:lnTo>
                    <a:pt x="294" y="1082"/>
                  </a:lnTo>
                  <a:lnTo>
                    <a:pt x="256" y="1103"/>
                  </a:lnTo>
                  <a:lnTo>
                    <a:pt x="246" y="1054"/>
                  </a:lnTo>
                  <a:lnTo>
                    <a:pt x="102" y="1099"/>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355" name="Google Shape;355;p14">
              <a:hlinkClick r:id="rId14"/>
            </p:cNvPr>
            <p:cNvSpPr/>
            <p:nvPr/>
          </p:nvSpPr>
          <p:spPr>
            <a:xfrm>
              <a:off x="8615385" y="3367275"/>
              <a:ext cx="2241683" cy="1514240"/>
            </a:xfrm>
            <a:custGeom>
              <a:rect b="b" l="l" r="r" t="t"/>
              <a:pathLst>
                <a:path extrusionOk="0" h="2650" w="3404">
                  <a:moveTo>
                    <a:pt x="3140" y="454"/>
                  </a:moveTo>
                  <a:lnTo>
                    <a:pt x="3083" y="365"/>
                  </a:lnTo>
                  <a:lnTo>
                    <a:pt x="3090" y="319"/>
                  </a:lnTo>
                  <a:lnTo>
                    <a:pt x="3039" y="307"/>
                  </a:lnTo>
                  <a:lnTo>
                    <a:pt x="2910" y="317"/>
                  </a:lnTo>
                  <a:lnTo>
                    <a:pt x="2833" y="386"/>
                  </a:lnTo>
                  <a:lnTo>
                    <a:pt x="2780" y="362"/>
                  </a:lnTo>
                  <a:lnTo>
                    <a:pt x="2738" y="457"/>
                  </a:lnTo>
                  <a:lnTo>
                    <a:pt x="2774" y="507"/>
                  </a:lnTo>
                  <a:lnTo>
                    <a:pt x="2667" y="595"/>
                  </a:lnTo>
                  <a:lnTo>
                    <a:pt x="2559" y="611"/>
                  </a:lnTo>
                  <a:lnTo>
                    <a:pt x="2567" y="526"/>
                  </a:lnTo>
                  <a:lnTo>
                    <a:pt x="2656" y="469"/>
                  </a:lnTo>
                  <a:lnTo>
                    <a:pt x="2672" y="356"/>
                  </a:lnTo>
                  <a:lnTo>
                    <a:pt x="2619" y="322"/>
                  </a:lnTo>
                  <a:lnTo>
                    <a:pt x="2619" y="323"/>
                  </a:lnTo>
                  <a:lnTo>
                    <a:pt x="2539" y="429"/>
                  </a:lnTo>
                  <a:lnTo>
                    <a:pt x="2456" y="483"/>
                  </a:lnTo>
                  <a:lnTo>
                    <a:pt x="2396" y="486"/>
                  </a:lnTo>
                  <a:lnTo>
                    <a:pt x="2389" y="441"/>
                  </a:lnTo>
                  <a:lnTo>
                    <a:pt x="2338" y="415"/>
                  </a:lnTo>
                  <a:lnTo>
                    <a:pt x="2276" y="485"/>
                  </a:lnTo>
                  <a:lnTo>
                    <a:pt x="2232" y="489"/>
                  </a:lnTo>
                  <a:lnTo>
                    <a:pt x="2230" y="439"/>
                  </a:lnTo>
                  <a:lnTo>
                    <a:pt x="2187" y="438"/>
                  </a:lnTo>
                  <a:lnTo>
                    <a:pt x="2121" y="313"/>
                  </a:lnTo>
                  <a:lnTo>
                    <a:pt x="2046" y="261"/>
                  </a:lnTo>
                  <a:lnTo>
                    <a:pt x="1963" y="281"/>
                  </a:lnTo>
                  <a:lnTo>
                    <a:pt x="1872" y="257"/>
                  </a:lnTo>
                  <a:lnTo>
                    <a:pt x="1782" y="598"/>
                  </a:lnTo>
                  <a:lnTo>
                    <a:pt x="1696" y="473"/>
                  </a:lnTo>
                  <a:lnTo>
                    <a:pt x="1671" y="512"/>
                  </a:lnTo>
                  <a:lnTo>
                    <a:pt x="1633" y="484"/>
                  </a:lnTo>
                  <a:lnTo>
                    <a:pt x="1599" y="513"/>
                  </a:lnTo>
                  <a:lnTo>
                    <a:pt x="1565" y="484"/>
                  </a:lnTo>
                  <a:lnTo>
                    <a:pt x="1529" y="515"/>
                  </a:lnTo>
                  <a:lnTo>
                    <a:pt x="1525" y="563"/>
                  </a:lnTo>
                  <a:lnTo>
                    <a:pt x="1437" y="627"/>
                  </a:lnTo>
                  <a:lnTo>
                    <a:pt x="1406" y="591"/>
                  </a:lnTo>
                  <a:lnTo>
                    <a:pt x="1283" y="616"/>
                  </a:lnTo>
                  <a:lnTo>
                    <a:pt x="1203" y="563"/>
                  </a:lnTo>
                  <a:lnTo>
                    <a:pt x="1204" y="514"/>
                  </a:lnTo>
                  <a:lnTo>
                    <a:pt x="1260" y="437"/>
                  </a:lnTo>
                  <a:lnTo>
                    <a:pt x="1268" y="346"/>
                  </a:lnTo>
                  <a:lnTo>
                    <a:pt x="1243" y="309"/>
                  </a:lnTo>
                  <a:lnTo>
                    <a:pt x="1122" y="261"/>
                  </a:lnTo>
                  <a:lnTo>
                    <a:pt x="1020" y="40"/>
                  </a:lnTo>
                  <a:lnTo>
                    <a:pt x="929" y="138"/>
                  </a:lnTo>
                  <a:lnTo>
                    <a:pt x="862" y="79"/>
                  </a:lnTo>
                  <a:lnTo>
                    <a:pt x="819" y="105"/>
                  </a:lnTo>
                  <a:lnTo>
                    <a:pt x="721" y="103"/>
                  </a:lnTo>
                  <a:lnTo>
                    <a:pt x="632" y="0"/>
                  </a:lnTo>
                  <a:lnTo>
                    <a:pt x="570" y="1"/>
                  </a:lnTo>
                  <a:lnTo>
                    <a:pt x="498" y="62"/>
                  </a:lnTo>
                  <a:lnTo>
                    <a:pt x="369" y="109"/>
                  </a:lnTo>
                  <a:lnTo>
                    <a:pt x="334" y="138"/>
                  </a:lnTo>
                  <a:lnTo>
                    <a:pt x="359" y="226"/>
                  </a:lnTo>
                  <a:lnTo>
                    <a:pt x="334" y="265"/>
                  </a:lnTo>
                  <a:lnTo>
                    <a:pt x="200" y="281"/>
                  </a:lnTo>
                  <a:lnTo>
                    <a:pt x="146" y="379"/>
                  </a:lnTo>
                  <a:lnTo>
                    <a:pt x="165" y="442"/>
                  </a:lnTo>
                  <a:lnTo>
                    <a:pt x="276" y="521"/>
                  </a:lnTo>
                  <a:lnTo>
                    <a:pt x="332" y="659"/>
                  </a:lnTo>
                  <a:lnTo>
                    <a:pt x="325" y="725"/>
                  </a:lnTo>
                  <a:lnTo>
                    <a:pt x="360" y="835"/>
                  </a:lnTo>
                  <a:lnTo>
                    <a:pt x="216" y="974"/>
                  </a:lnTo>
                  <a:lnTo>
                    <a:pt x="285" y="1064"/>
                  </a:lnTo>
                  <a:lnTo>
                    <a:pt x="303" y="1157"/>
                  </a:lnTo>
                  <a:lnTo>
                    <a:pt x="276" y="1195"/>
                  </a:lnTo>
                  <a:lnTo>
                    <a:pt x="307" y="1423"/>
                  </a:lnTo>
                  <a:lnTo>
                    <a:pt x="212" y="1391"/>
                  </a:lnTo>
                  <a:lnTo>
                    <a:pt x="201" y="1446"/>
                  </a:lnTo>
                  <a:lnTo>
                    <a:pt x="85" y="1602"/>
                  </a:lnTo>
                  <a:lnTo>
                    <a:pt x="113" y="1638"/>
                  </a:lnTo>
                  <a:lnTo>
                    <a:pt x="77" y="1670"/>
                  </a:lnTo>
                  <a:lnTo>
                    <a:pt x="73" y="1725"/>
                  </a:lnTo>
                  <a:lnTo>
                    <a:pt x="26" y="1744"/>
                  </a:lnTo>
                  <a:lnTo>
                    <a:pt x="49" y="1798"/>
                  </a:lnTo>
                  <a:lnTo>
                    <a:pt x="0" y="1830"/>
                  </a:lnTo>
                  <a:lnTo>
                    <a:pt x="13" y="1919"/>
                  </a:lnTo>
                  <a:lnTo>
                    <a:pt x="72" y="2017"/>
                  </a:lnTo>
                  <a:lnTo>
                    <a:pt x="46" y="2111"/>
                  </a:lnTo>
                  <a:lnTo>
                    <a:pt x="95" y="2194"/>
                  </a:lnTo>
                  <a:lnTo>
                    <a:pt x="174" y="2139"/>
                  </a:lnTo>
                  <a:lnTo>
                    <a:pt x="271" y="2166"/>
                  </a:lnTo>
                  <a:lnTo>
                    <a:pt x="330" y="2085"/>
                  </a:lnTo>
                  <a:lnTo>
                    <a:pt x="377" y="1938"/>
                  </a:lnTo>
                  <a:lnTo>
                    <a:pt x="449" y="1868"/>
                  </a:lnTo>
                  <a:lnTo>
                    <a:pt x="527" y="1935"/>
                  </a:lnTo>
                  <a:lnTo>
                    <a:pt x="547" y="2003"/>
                  </a:lnTo>
                  <a:lnTo>
                    <a:pt x="585" y="2029"/>
                  </a:lnTo>
                  <a:lnTo>
                    <a:pt x="576" y="2078"/>
                  </a:lnTo>
                  <a:lnTo>
                    <a:pt x="617" y="2162"/>
                  </a:lnTo>
                  <a:lnTo>
                    <a:pt x="618" y="2162"/>
                  </a:lnTo>
                  <a:lnTo>
                    <a:pt x="723" y="1902"/>
                  </a:lnTo>
                  <a:lnTo>
                    <a:pt x="749" y="1939"/>
                  </a:lnTo>
                  <a:lnTo>
                    <a:pt x="868" y="1831"/>
                  </a:lnTo>
                  <a:lnTo>
                    <a:pt x="903" y="1857"/>
                  </a:lnTo>
                  <a:lnTo>
                    <a:pt x="926" y="1950"/>
                  </a:lnTo>
                  <a:lnTo>
                    <a:pt x="1023" y="1971"/>
                  </a:lnTo>
                  <a:lnTo>
                    <a:pt x="1026" y="1924"/>
                  </a:lnTo>
                  <a:lnTo>
                    <a:pt x="1070" y="1928"/>
                  </a:lnTo>
                  <a:lnTo>
                    <a:pt x="1208" y="2054"/>
                  </a:lnTo>
                  <a:lnTo>
                    <a:pt x="1239" y="2201"/>
                  </a:lnTo>
                  <a:lnTo>
                    <a:pt x="1346" y="2435"/>
                  </a:lnTo>
                  <a:lnTo>
                    <a:pt x="1466" y="2516"/>
                  </a:lnTo>
                  <a:lnTo>
                    <a:pt x="1573" y="2443"/>
                  </a:lnTo>
                  <a:lnTo>
                    <a:pt x="1575" y="2496"/>
                  </a:lnTo>
                  <a:lnTo>
                    <a:pt x="1614" y="2458"/>
                  </a:lnTo>
                  <a:lnTo>
                    <a:pt x="1656" y="2459"/>
                  </a:lnTo>
                  <a:lnTo>
                    <a:pt x="1749" y="2515"/>
                  </a:lnTo>
                  <a:lnTo>
                    <a:pt x="1748" y="2455"/>
                  </a:lnTo>
                  <a:lnTo>
                    <a:pt x="1837" y="2466"/>
                  </a:lnTo>
                  <a:lnTo>
                    <a:pt x="1891" y="2536"/>
                  </a:lnTo>
                  <a:lnTo>
                    <a:pt x="2024" y="2471"/>
                  </a:lnTo>
                  <a:lnTo>
                    <a:pt x="2061" y="2494"/>
                  </a:lnTo>
                  <a:lnTo>
                    <a:pt x="2101" y="2459"/>
                  </a:lnTo>
                  <a:lnTo>
                    <a:pt x="2109" y="2553"/>
                  </a:lnTo>
                  <a:lnTo>
                    <a:pt x="2251" y="2567"/>
                  </a:lnTo>
                  <a:lnTo>
                    <a:pt x="2252" y="2613"/>
                  </a:lnTo>
                  <a:lnTo>
                    <a:pt x="2332" y="2650"/>
                  </a:lnTo>
                  <a:lnTo>
                    <a:pt x="2397" y="2573"/>
                  </a:lnTo>
                  <a:lnTo>
                    <a:pt x="2449" y="2568"/>
                  </a:lnTo>
                  <a:lnTo>
                    <a:pt x="2452" y="2490"/>
                  </a:lnTo>
                  <a:lnTo>
                    <a:pt x="2298" y="2397"/>
                  </a:lnTo>
                  <a:lnTo>
                    <a:pt x="2276" y="2355"/>
                  </a:lnTo>
                  <a:lnTo>
                    <a:pt x="2325" y="2272"/>
                  </a:lnTo>
                  <a:lnTo>
                    <a:pt x="2389" y="2295"/>
                  </a:lnTo>
                  <a:lnTo>
                    <a:pt x="2427" y="2254"/>
                  </a:lnTo>
                  <a:lnTo>
                    <a:pt x="2381" y="2217"/>
                  </a:lnTo>
                  <a:lnTo>
                    <a:pt x="2419" y="2106"/>
                  </a:lnTo>
                  <a:lnTo>
                    <a:pt x="2508" y="2101"/>
                  </a:lnTo>
                  <a:lnTo>
                    <a:pt x="2512" y="2047"/>
                  </a:lnTo>
                  <a:lnTo>
                    <a:pt x="2527" y="1997"/>
                  </a:lnTo>
                  <a:lnTo>
                    <a:pt x="2611" y="1977"/>
                  </a:lnTo>
                  <a:lnTo>
                    <a:pt x="2625" y="1931"/>
                  </a:lnTo>
                  <a:lnTo>
                    <a:pt x="2818" y="1869"/>
                  </a:lnTo>
                  <a:lnTo>
                    <a:pt x="2865" y="1887"/>
                  </a:lnTo>
                  <a:lnTo>
                    <a:pt x="2872" y="1791"/>
                  </a:lnTo>
                  <a:lnTo>
                    <a:pt x="2803" y="1741"/>
                  </a:lnTo>
                  <a:lnTo>
                    <a:pt x="2777" y="1673"/>
                  </a:lnTo>
                  <a:lnTo>
                    <a:pt x="2801" y="1610"/>
                  </a:lnTo>
                  <a:lnTo>
                    <a:pt x="2921" y="1667"/>
                  </a:lnTo>
                  <a:lnTo>
                    <a:pt x="2951" y="1635"/>
                  </a:lnTo>
                  <a:lnTo>
                    <a:pt x="3053" y="1615"/>
                  </a:lnTo>
                  <a:lnTo>
                    <a:pt x="3053" y="1613"/>
                  </a:lnTo>
                  <a:lnTo>
                    <a:pt x="3348" y="1478"/>
                  </a:lnTo>
                  <a:lnTo>
                    <a:pt x="3379" y="1419"/>
                  </a:lnTo>
                  <a:lnTo>
                    <a:pt x="3361" y="1375"/>
                  </a:lnTo>
                  <a:lnTo>
                    <a:pt x="3404" y="1291"/>
                  </a:lnTo>
                  <a:lnTo>
                    <a:pt x="3292" y="1208"/>
                  </a:lnTo>
                  <a:lnTo>
                    <a:pt x="3258" y="1118"/>
                  </a:lnTo>
                  <a:lnTo>
                    <a:pt x="3269" y="1068"/>
                  </a:lnTo>
                  <a:lnTo>
                    <a:pt x="3183" y="1030"/>
                  </a:lnTo>
                  <a:lnTo>
                    <a:pt x="3139" y="987"/>
                  </a:lnTo>
                  <a:lnTo>
                    <a:pt x="3132" y="935"/>
                  </a:lnTo>
                  <a:lnTo>
                    <a:pt x="3260" y="800"/>
                  </a:lnTo>
                  <a:lnTo>
                    <a:pt x="3276" y="750"/>
                  </a:lnTo>
                  <a:lnTo>
                    <a:pt x="3224" y="676"/>
                  </a:lnTo>
                  <a:lnTo>
                    <a:pt x="3104" y="555"/>
                  </a:lnTo>
                  <a:lnTo>
                    <a:pt x="3140" y="454"/>
                  </a:lnTo>
                  <a:close/>
                  <a:moveTo>
                    <a:pt x="1993" y="2450"/>
                  </a:moveTo>
                  <a:lnTo>
                    <a:pt x="1931" y="2470"/>
                  </a:lnTo>
                  <a:lnTo>
                    <a:pt x="1901" y="2434"/>
                  </a:lnTo>
                  <a:lnTo>
                    <a:pt x="1921" y="2384"/>
                  </a:lnTo>
                  <a:lnTo>
                    <a:pt x="1961" y="2346"/>
                  </a:lnTo>
                  <a:lnTo>
                    <a:pt x="2030" y="2391"/>
                  </a:lnTo>
                  <a:lnTo>
                    <a:pt x="1993" y="2450"/>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grpSp>
      <p:pic>
        <p:nvPicPr>
          <p:cNvPr id="356" name="Google Shape;356;p14"/>
          <p:cNvPicPr preferRelativeResize="0"/>
          <p:nvPr/>
        </p:nvPicPr>
        <p:blipFill rotWithShape="1">
          <a:blip r:embed="rId15">
            <a:alphaModFix/>
          </a:blip>
          <a:srcRect b="0" l="0" r="0" t="0"/>
          <a:stretch/>
        </p:blipFill>
        <p:spPr>
          <a:xfrm>
            <a:off x="1126093" y="5552357"/>
            <a:ext cx="720863" cy="602597"/>
          </a:xfrm>
          <a:prstGeom prst="rect">
            <a:avLst/>
          </a:prstGeom>
          <a:noFill/>
          <a:ln>
            <a:noFill/>
          </a:ln>
        </p:spPr>
      </p:pic>
      <p:sp>
        <p:nvSpPr>
          <p:cNvPr id="357" name="Google Shape;357;p14"/>
          <p:cNvSpPr txBox="1"/>
          <p:nvPr/>
        </p:nvSpPr>
        <p:spPr>
          <a:xfrm>
            <a:off x="1974606" y="5446748"/>
            <a:ext cx="2128485" cy="81381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2,6 millions m</a:t>
            </a:r>
            <a:r>
              <a:rPr b="1" baseline="30000" lang="fr-FR" sz="1477">
                <a:solidFill>
                  <a:srgbClr val="004E9E"/>
                </a:solidFill>
                <a:latin typeface="Oxygen"/>
                <a:ea typeface="Oxygen"/>
                <a:cs typeface="Oxygen"/>
                <a:sym typeface="Oxygen"/>
              </a:rPr>
              <a:t>2</a:t>
            </a:r>
            <a:r>
              <a:rPr b="1" lang="fr-FR" sz="1477">
                <a:solidFill>
                  <a:srgbClr val="004E9E"/>
                </a:solidFill>
                <a:latin typeface="Oxygen"/>
                <a:ea typeface="Oxygen"/>
                <a:cs typeface="Oxygen"/>
                <a:sym typeface="Oxygen"/>
              </a:rPr>
              <a:t> </a:t>
            </a:r>
            <a:endParaRPr b="1" sz="1354">
              <a:solidFill>
                <a:srgbClr val="354068"/>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Offre immédiate disponible </a:t>
            </a:r>
            <a:endParaRPr/>
          </a:p>
          <a:p>
            <a:pPr indent="0" lvl="0" marL="0" marR="0" rtl="0" algn="l">
              <a:spcBef>
                <a:spcPts val="369"/>
              </a:spcBef>
              <a:spcAft>
                <a:spcPts val="0"/>
              </a:spcAft>
              <a:buNone/>
            </a:pPr>
            <a:r>
              <a:rPr b="1" lang="fr-FR" sz="1200">
                <a:solidFill>
                  <a:srgbClr val="004E9E"/>
                </a:solidFill>
                <a:latin typeface="Oxygen"/>
                <a:ea typeface="Oxygen"/>
                <a:cs typeface="Oxygen"/>
                <a:sym typeface="Oxygen"/>
              </a:rPr>
              <a:t>+33% vs T4 2022</a:t>
            </a:r>
            <a:endParaRPr/>
          </a:p>
        </p:txBody>
      </p:sp>
      <p:pic>
        <p:nvPicPr>
          <p:cNvPr descr="Une image contenant Caractère coloré, ligne, Rectangle, carré&#10;&#10;Description générée automatiquement" id="358" name="Google Shape;358;p14"/>
          <p:cNvPicPr preferRelativeResize="0"/>
          <p:nvPr/>
        </p:nvPicPr>
        <p:blipFill rotWithShape="1">
          <a:blip r:embed="rId16">
            <a:alphaModFix/>
          </a:blip>
          <a:srcRect b="0" l="0" r="0" t="0"/>
          <a:stretch/>
        </p:blipFill>
        <p:spPr>
          <a:xfrm>
            <a:off x="4670308" y="5552357"/>
            <a:ext cx="602596" cy="602596"/>
          </a:xfrm>
          <a:prstGeom prst="rect">
            <a:avLst/>
          </a:prstGeom>
          <a:noFill/>
          <a:ln>
            <a:noFill/>
          </a:ln>
        </p:spPr>
      </p:pic>
      <p:sp>
        <p:nvSpPr>
          <p:cNvPr id="359" name="Google Shape;359;p14"/>
          <p:cNvSpPr txBox="1"/>
          <p:nvPr/>
        </p:nvSpPr>
        <p:spPr>
          <a:xfrm>
            <a:off x="5410078" y="5446748"/>
            <a:ext cx="3109782" cy="81381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4,7%</a:t>
            </a:r>
            <a:endParaRPr b="1" sz="1354">
              <a:solidFill>
                <a:srgbClr val="354068"/>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Taux de vacance global du parc disponible</a:t>
            </a:r>
            <a:endParaRPr/>
          </a:p>
          <a:p>
            <a:pPr indent="0" lvl="0" marL="0" marR="0" rtl="0" algn="l">
              <a:spcBef>
                <a:spcPts val="369"/>
              </a:spcBef>
              <a:spcAft>
                <a:spcPts val="0"/>
              </a:spcAft>
              <a:buNone/>
            </a:pPr>
            <a:r>
              <a:rPr b="1" lang="fr-FR" sz="1200">
                <a:solidFill>
                  <a:srgbClr val="004E9E"/>
                </a:solidFill>
                <a:latin typeface="Oxygen"/>
                <a:ea typeface="Oxygen"/>
                <a:cs typeface="Oxygen"/>
                <a:sym typeface="Oxygen"/>
              </a:rPr>
              <a:t>vs 4,0% au T4 2022</a:t>
            </a:r>
            <a:endParaRPr/>
          </a:p>
        </p:txBody>
      </p:sp>
      <p:sp>
        <p:nvSpPr>
          <p:cNvPr id="360" name="Google Shape;360;p14"/>
          <p:cNvSpPr txBox="1"/>
          <p:nvPr/>
        </p:nvSpPr>
        <p:spPr>
          <a:xfrm>
            <a:off x="5771760" y="1106799"/>
            <a:ext cx="1650779"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Taux de vacance régional</a:t>
            </a:r>
            <a:endParaRPr/>
          </a:p>
        </p:txBody>
      </p:sp>
      <p:sp>
        <p:nvSpPr>
          <p:cNvPr id="361" name="Google Shape;361;p14"/>
          <p:cNvSpPr txBox="1"/>
          <p:nvPr/>
        </p:nvSpPr>
        <p:spPr>
          <a:xfrm>
            <a:off x="9472452" y="5454442"/>
            <a:ext cx="2128485" cy="798426"/>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3,6 millions de m²</a:t>
            </a:r>
            <a:endParaRPr b="1" sz="1354">
              <a:solidFill>
                <a:srgbClr val="354068"/>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Offre en gris T4 2023</a:t>
            </a:r>
            <a:endParaRPr/>
          </a:p>
          <a:p>
            <a:pPr indent="0" lvl="0" marL="0" marR="0" rtl="0" algn="l">
              <a:spcBef>
                <a:spcPts val="369"/>
              </a:spcBef>
              <a:spcAft>
                <a:spcPts val="0"/>
              </a:spcAft>
              <a:buNone/>
            </a:pPr>
            <a:r>
              <a:rPr b="1" lang="fr-FR" sz="1100">
                <a:solidFill>
                  <a:srgbClr val="004E9E"/>
                </a:solidFill>
                <a:latin typeface="Oxygen"/>
                <a:ea typeface="Oxygen"/>
                <a:cs typeface="Oxygen"/>
                <a:sym typeface="Oxygen"/>
              </a:rPr>
              <a:t>+33% vs T4 2022</a:t>
            </a:r>
            <a:endParaRPr/>
          </a:p>
        </p:txBody>
      </p:sp>
      <p:sp>
        <p:nvSpPr>
          <p:cNvPr id="362" name="Google Shape;362;p14"/>
          <p:cNvSpPr txBox="1"/>
          <p:nvPr/>
        </p:nvSpPr>
        <p:spPr>
          <a:xfrm>
            <a:off x="7794791" y="4489299"/>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2,8%</a:t>
            </a:r>
            <a:endParaRPr/>
          </a:p>
        </p:txBody>
      </p:sp>
      <p:sp>
        <p:nvSpPr>
          <p:cNvPr id="363" name="Google Shape;363;p14"/>
          <p:cNvSpPr/>
          <p:nvPr/>
        </p:nvSpPr>
        <p:spPr>
          <a:xfrm>
            <a:off x="7802010" y="4500566"/>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64" name="Google Shape;364;p14"/>
          <p:cNvPicPr preferRelativeResize="0"/>
          <p:nvPr/>
        </p:nvPicPr>
        <p:blipFill rotWithShape="1">
          <a:blip r:embed="rId17">
            <a:alphaModFix/>
          </a:blip>
          <a:srcRect b="0" l="0" r="0" t="0"/>
          <a:stretch/>
        </p:blipFill>
        <p:spPr>
          <a:xfrm>
            <a:off x="7650383" y="4393208"/>
            <a:ext cx="243148" cy="243148"/>
          </a:xfrm>
          <a:prstGeom prst="rect">
            <a:avLst/>
          </a:prstGeom>
          <a:noFill/>
          <a:ln>
            <a:noFill/>
          </a:ln>
        </p:spPr>
      </p:pic>
      <p:pic>
        <p:nvPicPr>
          <p:cNvPr id="365" name="Google Shape;365;p14"/>
          <p:cNvPicPr preferRelativeResize="0"/>
          <p:nvPr/>
        </p:nvPicPr>
        <p:blipFill rotWithShape="1">
          <a:blip r:embed="rId18">
            <a:alphaModFix/>
          </a:blip>
          <a:srcRect b="0" l="0" r="0" t="0"/>
          <a:stretch/>
        </p:blipFill>
        <p:spPr>
          <a:xfrm>
            <a:off x="7568461" y="2837343"/>
            <a:ext cx="245657" cy="245657"/>
          </a:xfrm>
          <a:prstGeom prst="rect">
            <a:avLst/>
          </a:prstGeom>
          <a:noFill/>
          <a:ln>
            <a:noFill/>
          </a:ln>
        </p:spPr>
      </p:pic>
      <p:sp>
        <p:nvSpPr>
          <p:cNvPr id="366" name="Google Shape;366;p14"/>
          <p:cNvSpPr txBox="1"/>
          <p:nvPr/>
        </p:nvSpPr>
        <p:spPr>
          <a:xfrm>
            <a:off x="9058399" y="4447470"/>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1%</a:t>
            </a:r>
            <a:endParaRPr/>
          </a:p>
        </p:txBody>
      </p:sp>
      <p:sp>
        <p:nvSpPr>
          <p:cNvPr id="367" name="Google Shape;367;p14"/>
          <p:cNvSpPr/>
          <p:nvPr/>
        </p:nvSpPr>
        <p:spPr>
          <a:xfrm>
            <a:off x="9065618" y="4458737"/>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68" name="Google Shape;368;p14"/>
          <p:cNvPicPr preferRelativeResize="0"/>
          <p:nvPr/>
        </p:nvPicPr>
        <p:blipFill rotWithShape="1">
          <a:blip r:embed="rId17">
            <a:alphaModFix/>
          </a:blip>
          <a:srcRect b="0" l="0" r="0" t="0"/>
          <a:stretch/>
        </p:blipFill>
        <p:spPr>
          <a:xfrm>
            <a:off x="8913991" y="4351379"/>
            <a:ext cx="243148" cy="243148"/>
          </a:xfrm>
          <a:prstGeom prst="rect">
            <a:avLst/>
          </a:prstGeom>
          <a:noFill/>
          <a:ln>
            <a:noFill/>
          </a:ln>
        </p:spPr>
      </p:pic>
      <p:sp>
        <p:nvSpPr>
          <p:cNvPr id="369" name="Google Shape;369;p14"/>
          <p:cNvSpPr txBox="1"/>
          <p:nvPr/>
        </p:nvSpPr>
        <p:spPr>
          <a:xfrm>
            <a:off x="7318577" y="3674315"/>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4,0%</a:t>
            </a:r>
            <a:endParaRPr/>
          </a:p>
        </p:txBody>
      </p:sp>
      <p:sp>
        <p:nvSpPr>
          <p:cNvPr id="370" name="Google Shape;370;p14"/>
          <p:cNvSpPr/>
          <p:nvPr/>
        </p:nvSpPr>
        <p:spPr>
          <a:xfrm>
            <a:off x="7325796" y="3685582"/>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71" name="Google Shape;371;p14"/>
          <p:cNvSpPr txBox="1"/>
          <p:nvPr/>
        </p:nvSpPr>
        <p:spPr>
          <a:xfrm>
            <a:off x="8629172" y="3709381"/>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0,9%</a:t>
            </a:r>
            <a:endParaRPr/>
          </a:p>
        </p:txBody>
      </p:sp>
      <p:sp>
        <p:nvSpPr>
          <p:cNvPr id="372" name="Google Shape;372;p14"/>
          <p:cNvSpPr/>
          <p:nvPr/>
        </p:nvSpPr>
        <p:spPr>
          <a:xfrm>
            <a:off x="8636391" y="3720648"/>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73" name="Google Shape;373;p14"/>
          <p:cNvPicPr preferRelativeResize="0"/>
          <p:nvPr/>
        </p:nvPicPr>
        <p:blipFill rotWithShape="1">
          <a:blip r:embed="rId17">
            <a:alphaModFix/>
          </a:blip>
          <a:srcRect b="0" l="0" r="0" t="0"/>
          <a:stretch/>
        </p:blipFill>
        <p:spPr>
          <a:xfrm>
            <a:off x="8484764" y="3613290"/>
            <a:ext cx="243148" cy="243148"/>
          </a:xfrm>
          <a:prstGeom prst="rect">
            <a:avLst/>
          </a:prstGeom>
          <a:noFill/>
          <a:ln>
            <a:noFill/>
          </a:ln>
        </p:spPr>
      </p:pic>
      <p:sp>
        <p:nvSpPr>
          <p:cNvPr id="374" name="Google Shape;374;p14"/>
          <p:cNvSpPr txBox="1"/>
          <p:nvPr/>
        </p:nvSpPr>
        <p:spPr>
          <a:xfrm>
            <a:off x="8692129" y="3040396"/>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4,5%</a:t>
            </a:r>
            <a:endParaRPr/>
          </a:p>
        </p:txBody>
      </p:sp>
      <p:sp>
        <p:nvSpPr>
          <p:cNvPr id="375" name="Google Shape;375;p14"/>
          <p:cNvSpPr/>
          <p:nvPr/>
        </p:nvSpPr>
        <p:spPr>
          <a:xfrm>
            <a:off x="8699348" y="3051663"/>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76" name="Google Shape;376;p14"/>
          <p:cNvSpPr txBox="1"/>
          <p:nvPr/>
        </p:nvSpPr>
        <p:spPr>
          <a:xfrm>
            <a:off x="7710813" y="2962099"/>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5,6%</a:t>
            </a:r>
            <a:endParaRPr/>
          </a:p>
        </p:txBody>
      </p:sp>
      <p:sp>
        <p:nvSpPr>
          <p:cNvPr id="377" name="Google Shape;377;p14"/>
          <p:cNvSpPr/>
          <p:nvPr/>
        </p:nvSpPr>
        <p:spPr>
          <a:xfrm>
            <a:off x="7718032" y="2973366"/>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78" name="Google Shape;378;p14"/>
          <p:cNvSpPr txBox="1"/>
          <p:nvPr/>
        </p:nvSpPr>
        <p:spPr>
          <a:xfrm>
            <a:off x="6913664" y="2910528"/>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1,2%</a:t>
            </a:r>
            <a:endParaRPr/>
          </a:p>
        </p:txBody>
      </p:sp>
      <p:sp>
        <p:nvSpPr>
          <p:cNvPr id="379" name="Google Shape;379;p14"/>
          <p:cNvSpPr/>
          <p:nvPr/>
        </p:nvSpPr>
        <p:spPr>
          <a:xfrm>
            <a:off x="6920883" y="2921795"/>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80" name="Google Shape;380;p14"/>
          <p:cNvPicPr preferRelativeResize="0"/>
          <p:nvPr/>
        </p:nvPicPr>
        <p:blipFill rotWithShape="1">
          <a:blip r:embed="rId17">
            <a:alphaModFix/>
          </a:blip>
          <a:srcRect b="0" l="0" r="0" t="0"/>
          <a:stretch/>
        </p:blipFill>
        <p:spPr>
          <a:xfrm>
            <a:off x="6769256" y="2814437"/>
            <a:ext cx="243148" cy="243148"/>
          </a:xfrm>
          <a:prstGeom prst="rect">
            <a:avLst/>
          </a:prstGeom>
          <a:noFill/>
          <a:ln>
            <a:noFill/>
          </a:ln>
        </p:spPr>
      </p:pic>
      <p:sp>
        <p:nvSpPr>
          <p:cNvPr id="381" name="Google Shape;381;p14"/>
          <p:cNvSpPr txBox="1"/>
          <p:nvPr/>
        </p:nvSpPr>
        <p:spPr>
          <a:xfrm>
            <a:off x="6345179" y="2579836"/>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2,7%</a:t>
            </a:r>
            <a:endParaRPr/>
          </a:p>
        </p:txBody>
      </p:sp>
      <p:sp>
        <p:nvSpPr>
          <p:cNvPr id="382" name="Google Shape;382;p14"/>
          <p:cNvSpPr/>
          <p:nvPr/>
        </p:nvSpPr>
        <p:spPr>
          <a:xfrm>
            <a:off x="6352398" y="2591103"/>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83" name="Google Shape;383;p14"/>
          <p:cNvPicPr preferRelativeResize="0"/>
          <p:nvPr/>
        </p:nvPicPr>
        <p:blipFill rotWithShape="1">
          <a:blip r:embed="rId17">
            <a:alphaModFix/>
          </a:blip>
          <a:srcRect b="0" l="0" r="0" t="0"/>
          <a:stretch/>
        </p:blipFill>
        <p:spPr>
          <a:xfrm>
            <a:off x="6200771" y="2483745"/>
            <a:ext cx="243148" cy="243148"/>
          </a:xfrm>
          <a:prstGeom prst="rect">
            <a:avLst/>
          </a:prstGeom>
          <a:noFill/>
          <a:ln>
            <a:noFill/>
          </a:ln>
        </p:spPr>
      </p:pic>
      <p:pic>
        <p:nvPicPr>
          <p:cNvPr id="384" name="Google Shape;384;p14"/>
          <p:cNvPicPr preferRelativeResize="0"/>
          <p:nvPr/>
        </p:nvPicPr>
        <p:blipFill rotWithShape="1">
          <a:blip r:embed="rId18">
            <a:alphaModFix/>
          </a:blip>
          <a:srcRect b="0" l="0" r="0" t="0"/>
          <a:stretch/>
        </p:blipFill>
        <p:spPr>
          <a:xfrm>
            <a:off x="7029536" y="2162109"/>
            <a:ext cx="245657" cy="245657"/>
          </a:xfrm>
          <a:prstGeom prst="rect">
            <a:avLst/>
          </a:prstGeom>
          <a:noFill/>
          <a:ln>
            <a:noFill/>
          </a:ln>
        </p:spPr>
      </p:pic>
      <p:sp>
        <p:nvSpPr>
          <p:cNvPr id="385" name="Google Shape;385;p14"/>
          <p:cNvSpPr txBox="1"/>
          <p:nvPr/>
        </p:nvSpPr>
        <p:spPr>
          <a:xfrm>
            <a:off x="7171888" y="2286865"/>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6,2%</a:t>
            </a:r>
            <a:endParaRPr/>
          </a:p>
        </p:txBody>
      </p:sp>
      <p:sp>
        <p:nvSpPr>
          <p:cNvPr id="386" name="Google Shape;386;p14"/>
          <p:cNvSpPr/>
          <p:nvPr/>
        </p:nvSpPr>
        <p:spPr>
          <a:xfrm>
            <a:off x="7179107" y="2298132"/>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87" name="Google Shape;387;p14"/>
          <p:cNvPicPr preferRelativeResize="0"/>
          <p:nvPr/>
        </p:nvPicPr>
        <p:blipFill rotWithShape="1">
          <a:blip r:embed="rId18">
            <a:alphaModFix/>
          </a:blip>
          <a:srcRect b="0" l="0" r="0" t="0"/>
          <a:stretch/>
        </p:blipFill>
        <p:spPr>
          <a:xfrm>
            <a:off x="7902957" y="1770134"/>
            <a:ext cx="245657" cy="245657"/>
          </a:xfrm>
          <a:prstGeom prst="rect">
            <a:avLst/>
          </a:prstGeom>
          <a:noFill/>
          <a:ln>
            <a:noFill/>
          </a:ln>
        </p:spPr>
      </p:pic>
      <p:sp>
        <p:nvSpPr>
          <p:cNvPr id="388" name="Google Shape;388;p14"/>
          <p:cNvSpPr txBox="1"/>
          <p:nvPr/>
        </p:nvSpPr>
        <p:spPr>
          <a:xfrm>
            <a:off x="8045309" y="1894890"/>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8%</a:t>
            </a:r>
            <a:endParaRPr/>
          </a:p>
        </p:txBody>
      </p:sp>
      <p:sp>
        <p:nvSpPr>
          <p:cNvPr id="389" name="Google Shape;389;p14"/>
          <p:cNvSpPr/>
          <p:nvPr/>
        </p:nvSpPr>
        <p:spPr>
          <a:xfrm>
            <a:off x="8052528" y="1906157"/>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90" name="Google Shape;390;p14"/>
          <p:cNvSpPr txBox="1"/>
          <p:nvPr/>
        </p:nvSpPr>
        <p:spPr>
          <a:xfrm>
            <a:off x="7926527" y="2382908"/>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3,7%</a:t>
            </a:r>
            <a:endParaRPr/>
          </a:p>
        </p:txBody>
      </p:sp>
      <p:sp>
        <p:nvSpPr>
          <p:cNvPr id="391" name="Google Shape;391;p14"/>
          <p:cNvSpPr/>
          <p:nvPr/>
        </p:nvSpPr>
        <p:spPr>
          <a:xfrm>
            <a:off x="7933746" y="2394175"/>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92" name="Google Shape;392;p14"/>
          <p:cNvPicPr preferRelativeResize="0"/>
          <p:nvPr/>
        </p:nvPicPr>
        <p:blipFill rotWithShape="1">
          <a:blip r:embed="rId17">
            <a:alphaModFix/>
          </a:blip>
          <a:srcRect b="0" l="0" r="0" t="0"/>
          <a:stretch/>
        </p:blipFill>
        <p:spPr>
          <a:xfrm>
            <a:off x="7782119" y="2286817"/>
            <a:ext cx="243148" cy="243148"/>
          </a:xfrm>
          <a:prstGeom prst="rect">
            <a:avLst/>
          </a:prstGeom>
          <a:noFill/>
          <a:ln>
            <a:noFill/>
          </a:ln>
        </p:spPr>
      </p:pic>
      <p:sp>
        <p:nvSpPr>
          <p:cNvPr id="393" name="Google Shape;393;p14"/>
          <p:cNvSpPr txBox="1"/>
          <p:nvPr/>
        </p:nvSpPr>
        <p:spPr>
          <a:xfrm>
            <a:off x="8840694" y="2367239"/>
            <a:ext cx="46601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002855"/>
                </a:solidFill>
                <a:latin typeface="Oxygen"/>
                <a:ea typeface="Oxygen"/>
                <a:cs typeface="Oxygen"/>
                <a:sym typeface="Oxygen"/>
              </a:rPr>
              <a:t>3,8%</a:t>
            </a:r>
            <a:endParaRPr/>
          </a:p>
        </p:txBody>
      </p:sp>
      <p:sp>
        <p:nvSpPr>
          <p:cNvPr id="394" name="Google Shape;394;p14"/>
          <p:cNvSpPr/>
          <p:nvPr/>
        </p:nvSpPr>
        <p:spPr>
          <a:xfrm>
            <a:off x="8847913" y="2378506"/>
            <a:ext cx="406834" cy="199425"/>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395" name="Google Shape;395;p14"/>
          <p:cNvPicPr preferRelativeResize="0"/>
          <p:nvPr/>
        </p:nvPicPr>
        <p:blipFill rotWithShape="1">
          <a:blip r:embed="rId17">
            <a:alphaModFix/>
          </a:blip>
          <a:srcRect b="0" l="0" r="0" t="0"/>
          <a:stretch/>
        </p:blipFill>
        <p:spPr>
          <a:xfrm>
            <a:off x="10211890" y="4414503"/>
            <a:ext cx="243148" cy="243148"/>
          </a:xfrm>
          <a:prstGeom prst="rect">
            <a:avLst/>
          </a:prstGeom>
          <a:noFill/>
          <a:ln>
            <a:noFill/>
          </a:ln>
        </p:spPr>
      </p:pic>
      <p:pic>
        <p:nvPicPr>
          <p:cNvPr id="396" name="Google Shape;396;p14"/>
          <p:cNvPicPr preferRelativeResize="0"/>
          <p:nvPr/>
        </p:nvPicPr>
        <p:blipFill rotWithShape="1">
          <a:blip r:embed="rId18">
            <a:alphaModFix/>
          </a:blip>
          <a:srcRect b="0" l="0" r="0" t="0"/>
          <a:stretch/>
        </p:blipFill>
        <p:spPr>
          <a:xfrm>
            <a:off x="10207532" y="4065782"/>
            <a:ext cx="245657" cy="245657"/>
          </a:xfrm>
          <a:prstGeom prst="rect">
            <a:avLst/>
          </a:prstGeom>
          <a:noFill/>
          <a:ln>
            <a:noFill/>
          </a:ln>
        </p:spPr>
      </p:pic>
      <p:sp>
        <p:nvSpPr>
          <p:cNvPr id="397" name="Google Shape;397;p14"/>
          <p:cNvSpPr/>
          <p:nvPr/>
        </p:nvSpPr>
        <p:spPr>
          <a:xfrm>
            <a:off x="10362064" y="4189001"/>
            <a:ext cx="1047221" cy="181180"/>
          </a:xfrm>
          <a:prstGeom prst="roundRect">
            <a:avLst>
              <a:gd fmla="val 16667" name="adj"/>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98" name="Google Shape;398;p14"/>
          <p:cNvSpPr txBox="1"/>
          <p:nvPr/>
        </p:nvSpPr>
        <p:spPr>
          <a:xfrm>
            <a:off x="10355721" y="4164175"/>
            <a:ext cx="1059906"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900">
                <a:solidFill>
                  <a:schemeClr val="dk1"/>
                </a:solidFill>
                <a:latin typeface="Calibri"/>
                <a:ea typeface="Calibri"/>
                <a:cs typeface="Calibri"/>
                <a:sym typeface="Calibri"/>
              </a:rPr>
              <a:t>Offres disponibles </a:t>
            </a:r>
            <a:endParaRPr/>
          </a:p>
        </p:txBody>
      </p:sp>
      <p:pic>
        <p:nvPicPr>
          <p:cNvPr id="399" name="Google Shape;399;p14"/>
          <p:cNvPicPr preferRelativeResize="0"/>
          <p:nvPr/>
        </p:nvPicPr>
        <p:blipFill rotWithShape="1">
          <a:blip r:embed="rId17">
            <a:alphaModFix/>
          </a:blip>
          <a:srcRect b="0" l="0" r="0" t="0"/>
          <a:stretch/>
        </p:blipFill>
        <p:spPr>
          <a:xfrm>
            <a:off x="8707385" y="2256932"/>
            <a:ext cx="243148" cy="243148"/>
          </a:xfrm>
          <a:prstGeom prst="rect">
            <a:avLst/>
          </a:prstGeom>
          <a:noFill/>
          <a:ln>
            <a:noFill/>
          </a:ln>
        </p:spPr>
      </p:pic>
      <p:pic>
        <p:nvPicPr>
          <p:cNvPr id="400" name="Google Shape;400;p14"/>
          <p:cNvPicPr preferRelativeResize="0"/>
          <p:nvPr/>
        </p:nvPicPr>
        <p:blipFill rotWithShape="1">
          <a:blip r:embed="rId17">
            <a:alphaModFix/>
          </a:blip>
          <a:srcRect b="0" l="0" r="0" t="0"/>
          <a:stretch/>
        </p:blipFill>
        <p:spPr>
          <a:xfrm>
            <a:off x="8542893" y="2934257"/>
            <a:ext cx="243148" cy="243148"/>
          </a:xfrm>
          <a:prstGeom prst="rect">
            <a:avLst/>
          </a:prstGeom>
          <a:noFill/>
          <a:ln>
            <a:noFill/>
          </a:ln>
        </p:spPr>
      </p:pic>
      <p:pic>
        <p:nvPicPr>
          <p:cNvPr id="401" name="Google Shape;401;p14"/>
          <p:cNvPicPr preferRelativeResize="0"/>
          <p:nvPr/>
        </p:nvPicPr>
        <p:blipFill rotWithShape="1">
          <a:blip r:embed="rId17">
            <a:alphaModFix/>
          </a:blip>
          <a:srcRect b="0" l="0" r="0" t="0"/>
          <a:stretch/>
        </p:blipFill>
        <p:spPr>
          <a:xfrm>
            <a:off x="7176063" y="3565744"/>
            <a:ext cx="243148" cy="243148"/>
          </a:xfrm>
          <a:prstGeom prst="rect">
            <a:avLst/>
          </a:prstGeom>
          <a:noFill/>
          <a:ln>
            <a:noFill/>
          </a:ln>
        </p:spPr>
      </p:pic>
      <p:pic>
        <p:nvPicPr>
          <p:cNvPr descr="Poignée de main avec un remplissage uni" id="402" name="Google Shape;402;p14"/>
          <p:cNvPicPr preferRelativeResize="0"/>
          <p:nvPr/>
        </p:nvPicPr>
        <p:blipFill rotWithShape="1">
          <a:blip r:embed="rId19">
            <a:alphaModFix/>
          </a:blip>
          <a:srcRect b="0" l="0" r="0" t="0"/>
          <a:stretch/>
        </p:blipFill>
        <p:spPr>
          <a:xfrm>
            <a:off x="8561759" y="5460956"/>
            <a:ext cx="850751" cy="850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15"/>
          <p:cNvGrpSpPr/>
          <p:nvPr/>
        </p:nvGrpSpPr>
        <p:grpSpPr>
          <a:xfrm>
            <a:off x="5440682" y="1468493"/>
            <a:ext cx="4631648" cy="4294554"/>
            <a:chOff x="5796895" y="938126"/>
            <a:chExt cx="5345649" cy="4956591"/>
          </a:xfrm>
        </p:grpSpPr>
        <p:sp>
          <p:nvSpPr>
            <p:cNvPr id="409" name="Google Shape;409;p15">
              <a:hlinkClick r:id="rId3"/>
            </p:cNvPr>
            <p:cNvSpPr/>
            <p:nvPr/>
          </p:nvSpPr>
          <p:spPr>
            <a:xfrm>
              <a:off x="8950077" y="2459131"/>
              <a:ext cx="1795440" cy="1267798"/>
            </a:xfrm>
            <a:custGeom>
              <a:rect b="b" l="l" r="r" t="t"/>
              <a:pathLst>
                <a:path extrusionOk="0" h="2233" w="2732">
                  <a:moveTo>
                    <a:pt x="2043" y="323"/>
                  </a:moveTo>
                  <a:lnTo>
                    <a:pt x="1920" y="417"/>
                  </a:lnTo>
                  <a:lnTo>
                    <a:pt x="1920" y="418"/>
                  </a:lnTo>
                  <a:lnTo>
                    <a:pt x="1922" y="442"/>
                  </a:lnTo>
                  <a:lnTo>
                    <a:pt x="1888" y="495"/>
                  </a:lnTo>
                  <a:lnTo>
                    <a:pt x="1845" y="489"/>
                  </a:lnTo>
                  <a:lnTo>
                    <a:pt x="1813" y="528"/>
                  </a:lnTo>
                  <a:lnTo>
                    <a:pt x="1808" y="663"/>
                  </a:lnTo>
                  <a:lnTo>
                    <a:pt x="1760" y="680"/>
                  </a:lnTo>
                  <a:lnTo>
                    <a:pt x="1727" y="651"/>
                  </a:lnTo>
                  <a:lnTo>
                    <a:pt x="1626" y="715"/>
                  </a:lnTo>
                  <a:lnTo>
                    <a:pt x="1610" y="754"/>
                  </a:lnTo>
                  <a:lnTo>
                    <a:pt x="1609" y="755"/>
                  </a:lnTo>
                  <a:lnTo>
                    <a:pt x="1534" y="787"/>
                  </a:lnTo>
                  <a:lnTo>
                    <a:pt x="1534" y="740"/>
                  </a:lnTo>
                  <a:lnTo>
                    <a:pt x="1488" y="715"/>
                  </a:lnTo>
                  <a:lnTo>
                    <a:pt x="1347" y="683"/>
                  </a:lnTo>
                  <a:lnTo>
                    <a:pt x="1311" y="604"/>
                  </a:lnTo>
                  <a:lnTo>
                    <a:pt x="1355" y="564"/>
                  </a:lnTo>
                  <a:lnTo>
                    <a:pt x="1338" y="515"/>
                  </a:lnTo>
                  <a:lnTo>
                    <a:pt x="1312" y="478"/>
                  </a:lnTo>
                  <a:lnTo>
                    <a:pt x="1267" y="474"/>
                  </a:lnTo>
                  <a:lnTo>
                    <a:pt x="1272" y="426"/>
                  </a:lnTo>
                  <a:lnTo>
                    <a:pt x="1233" y="410"/>
                  </a:lnTo>
                  <a:lnTo>
                    <a:pt x="1224" y="364"/>
                  </a:lnTo>
                  <a:lnTo>
                    <a:pt x="1110" y="345"/>
                  </a:lnTo>
                  <a:lnTo>
                    <a:pt x="1038" y="410"/>
                  </a:lnTo>
                  <a:lnTo>
                    <a:pt x="945" y="425"/>
                  </a:lnTo>
                  <a:lnTo>
                    <a:pt x="912" y="457"/>
                  </a:lnTo>
                  <a:lnTo>
                    <a:pt x="867" y="434"/>
                  </a:lnTo>
                  <a:lnTo>
                    <a:pt x="674" y="460"/>
                  </a:lnTo>
                  <a:lnTo>
                    <a:pt x="597" y="282"/>
                  </a:lnTo>
                  <a:lnTo>
                    <a:pt x="542" y="215"/>
                  </a:lnTo>
                  <a:lnTo>
                    <a:pt x="512" y="251"/>
                  </a:lnTo>
                  <a:lnTo>
                    <a:pt x="474" y="114"/>
                  </a:lnTo>
                  <a:lnTo>
                    <a:pt x="406" y="24"/>
                  </a:lnTo>
                  <a:lnTo>
                    <a:pt x="349" y="0"/>
                  </a:lnTo>
                  <a:lnTo>
                    <a:pt x="113" y="49"/>
                  </a:lnTo>
                  <a:lnTo>
                    <a:pt x="110" y="146"/>
                  </a:lnTo>
                  <a:lnTo>
                    <a:pt x="51" y="232"/>
                  </a:lnTo>
                  <a:lnTo>
                    <a:pt x="153" y="355"/>
                  </a:lnTo>
                  <a:lnTo>
                    <a:pt x="158" y="448"/>
                  </a:lnTo>
                  <a:lnTo>
                    <a:pt x="89" y="529"/>
                  </a:lnTo>
                  <a:lnTo>
                    <a:pt x="105" y="576"/>
                  </a:lnTo>
                  <a:lnTo>
                    <a:pt x="81" y="613"/>
                  </a:lnTo>
                  <a:lnTo>
                    <a:pt x="0" y="670"/>
                  </a:lnTo>
                  <a:lnTo>
                    <a:pt x="46" y="715"/>
                  </a:lnTo>
                  <a:lnTo>
                    <a:pt x="80" y="828"/>
                  </a:lnTo>
                  <a:lnTo>
                    <a:pt x="37" y="838"/>
                  </a:lnTo>
                  <a:lnTo>
                    <a:pt x="15" y="878"/>
                  </a:lnTo>
                  <a:lnTo>
                    <a:pt x="45" y="984"/>
                  </a:lnTo>
                  <a:lnTo>
                    <a:pt x="19" y="1079"/>
                  </a:lnTo>
                  <a:lnTo>
                    <a:pt x="59" y="1113"/>
                  </a:lnTo>
                  <a:lnTo>
                    <a:pt x="108" y="1237"/>
                  </a:lnTo>
                  <a:lnTo>
                    <a:pt x="111" y="1333"/>
                  </a:lnTo>
                  <a:lnTo>
                    <a:pt x="146" y="1366"/>
                  </a:lnTo>
                  <a:lnTo>
                    <a:pt x="142" y="1462"/>
                  </a:lnTo>
                  <a:lnTo>
                    <a:pt x="121" y="1606"/>
                  </a:lnTo>
                  <a:lnTo>
                    <a:pt x="210" y="1709"/>
                  </a:lnTo>
                  <a:lnTo>
                    <a:pt x="308" y="1711"/>
                  </a:lnTo>
                  <a:lnTo>
                    <a:pt x="351" y="1685"/>
                  </a:lnTo>
                  <a:lnTo>
                    <a:pt x="418" y="1744"/>
                  </a:lnTo>
                  <a:lnTo>
                    <a:pt x="509" y="1646"/>
                  </a:lnTo>
                  <a:lnTo>
                    <a:pt x="611" y="1867"/>
                  </a:lnTo>
                  <a:lnTo>
                    <a:pt x="732" y="1915"/>
                  </a:lnTo>
                  <a:lnTo>
                    <a:pt x="757" y="1952"/>
                  </a:lnTo>
                  <a:lnTo>
                    <a:pt x="749" y="2043"/>
                  </a:lnTo>
                  <a:lnTo>
                    <a:pt x="693" y="2120"/>
                  </a:lnTo>
                  <a:lnTo>
                    <a:pt x="692" y="2169"/>
                  </a:lnTo>
                  <a:lnTo>
                    <a:pt x="772" y="2222"/>
                  </a:lnTo>
                  <a:lnTo>
                    <a:pt x="895" y="2197"/>
                  </a:lnTo>
                  <a:lnTo>
                    <a:pt x="926" y="2233"/>
                  </a:lnTo>
                  <a:lnTo>
                    <a:pt x="1014" y="2169"/>
                  </a:lnTo>
                  <a:lnTo>
                    <a:pt x="1018" y="2121"/>
                  </a:lnTo>
                  <a:lnTo>
                    <a:pt x="1054" y="2090"/>
                  </a:lnTo>
                  <a:lnTo>
                    <a:pt x="1088" y="2119"/>
                  </a:lnTo>
                  <a:lnTo>
                    <a:pt x="1122" y="2090"/>
                  </a:lnTo>
                  <a:lnTo>
                    <a:pt x="1160" y="2118"/>
                  </a:lnTo>
                  <a:lnTo>
                    <a:pt x="1185" y="2079"/>
                  </a:lnTo>
                  <a:lnTo>
                    <a:pt x="1271" y="2204"/>
                  </a:lnTo>
                  <a:lnTo>
                    <a:pt x="1361" y="1863"/>
                  </a:lnTo>
                  <a:lnTo>
                    <a:pt x="1452" y="1887"/>
                  </a:lnTo>
                  <a:lnTo>
                    <a:pt x="1535" y="1867"/>
                  </a:lnTo>
                  <a:lnTo>
                    <a:pt x="1610" y="1919"/>
                  </a:lnTo>
                  <a:lnTo>
                    <a:pt x="1676" y="2044"/>
                  </a:lnTo>
                  <a:lnTo>
                    <a:pt x="1719" y="2045"/>
                  </a:lnTo>
                  <a:lnTo>
                    <a:pt x="1721" y="2095"/>
                  </a:lnTo>
                  <a:lnTo>
                    <a:pt x="1765" y="2091"/>
                  </a:lnTo>
                  <a:lnTo>
                    <a:pt x="1827" y="2021"/>
                  </a:lnTo>
                  <a:lnTo>
                    <a:pt x="1878" y="2047"/>
                  </a:lnTo>
                  <a:lnTo>
                    <a:pt x="1885" y="2092"/>
                  </a:lnTo>
                  <a:lnTo>
                    <a:pt x="1945" y="2089"/>
                  </a:lnTo>
                  <a:lnTo>
                    <a:pt x="2028" y="2035"/>
                  </a:lnTo>
                  <a:lnTo>
                    <a:pt x="2108" y="1929"/>
                  </a:lnTo>
                  <a:lnTo>
                    <a:pt x="2108" y="1928"/>
                  </a:lnTo>
                  <a:lnTo>
                    <a:pt x="2106" y="1927"/>
                  </a:lnTo>
                  <a:lnTo>
                    <a:pt x="2161" y="1731"/>
                  </a:lnTo>
                  <a:lnTo>
                    <a:pt x="2340" y="1554"/>
                  </a:lnTo>
                  <a:lnTo>
                    <a:pt x="2328" y="1396"/>
                  </a:lnTo>
                  <a:lnTo>
                    <a:pt x="2459" y="1299"/>
                  </a:lnTo>
                  <a:lnTo>
                    <a:pt x="2638" y="1062"/>
                  </a:lnTo>
                  <a:lnTo>
                    <a:pt x="2635" y="1016"/>
                  </a:lnTo>
                  <a:lnTo>
                    <a:pt x="2670" y="981"/>
                  </a:lnTo>
                  <a:lnTo>
                    <a:pt x="2605" y="922"/>
                  </a:lnTo>
                  <a:lnTo>
                    <a:pt x="2619" y="874"/>
                  </a:lnTo>
                  <a:lnTo>
                    <a:pt x="2677" y="805"/>
                  </a:lnTo>
                  <a:lnTo>
                    <a:pt x="2732" y="798"/>
                  </a:lnTo>
                  <a:lnTo>
                    <a:pt x="2700" y="715"/>
                  </a:lnTo>
                  <a:lnTo>
                    <a:pt x="2657" y="716"/>
                  </a:lnTo>
                  <a:lnTo>
                    <a:pt x="2650" y="570"/>
                  </a:lnTo>
                  <a:lnTo>
                    <a:pt x="2535" y="489"/>
                  </a:lnTo>
                  <a:lnTo>
                    <a:pt x="2534" y="489"/>
                  </a:lnTo>
                  <a:lnTo>
                    <a:pt x="2520" y="498"/>
                  </a:lnTo>
                  <a:lnTo>
                    <a:pt x="2392" y="390"/>
                  </a:lnTo>
                  <a:lnTo>
                    <a:pt x="2314" y="427"/>
                  </a:lnTo>
                  <a:lnTo>
                    <a:pt x="2237" y="366"/>
                  </a:lnTo>
                  <a:lnTo>
                    <a:pt x="2151" y="393"/>
                  </a:lnTo>
                  <a:lnTo>
                    <a:pt x="2043" y="323"/>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0" name="Google Shape;410;p15">
              <a:hlinkClick r:id="rId4"/>
            </p:cNvPr>
            <p:cNvSpPr/>
            <p:nvPr/>
          </p:nvSpPr>
          <p:spPr>
            <a:xfrm>
              <a:off x="5796895" y="2108054"/>
              <a:ext cx="1535224" cy="826457"/>
            </a:xfrm>
            <a:custGeom>
              <a:rect b="b" l="l" r="r" t="t"/>
              <a:pathLst>
                <a:path extrusionOk="0" h="1458" w="2336">
                  <a:moveTo>
                    <a:pt x="1541" y="247"/>
                  </a:moveTo>
                  <a:lnTo>
                    <a:pt x="1486" y="251"/>
                  </a:lnTo>
                  <a:lnTo>
                    <a:pt x="1322" y="397"/>
                  </a:lnTo>
                  <a:lnTo>
                    <a:pt x="1308" y="338"/>
                  </a:lnTo>
                  <a:lnTo>
                    <a:pt x="1246" y="294"/>
                  </a:lnTo>
                  <a:lnTo>
                    <a:pt x="1245" y="244"/>
                  </a:lnTo>
                  <a:lnTo>
                    <a:pt x="1175" y="115"/>
                  </a:lnTo>
                  <a:lnTo>
                    <a:pt x="1131" y="105"/>
                  </a:lnTo>
                  <a:lnTo>
                    <a:pt x="1140" y="58"/>
                  </a:lnTo>
                  <a:lnTo>
                    <a:pt x="1094" y="65"/>
                  </a:lnTo>
                  <a:lnTo>
                    <a:pt x="1069" y="114"/>
                  </a:lnTo>
                  <a:lnTo>
                    <a:pt x="1089" y="6"/>
                  </a:lnTo>
                  <a:lnTo>
                    <a:pt x="1017" y="58"/>
                  </a:lnTo>
                  <a:lnTo>
                    <a:pt x="1008" y="0"/>
                  </a:lnTo>
                  <a:lnTo>
                    <a:pt x="873" y="59"/>
                  </a:lnTo>
                  <a:lnTo>
                    <a:pt x="850" y="20"/>
                  </a:lnTo>
                  <a:lnTo>
                    <a:pt x="781" y="80"/>
                  </a:lnTo>
                  <a:lnTo>
                    <a:pt x="777" y="181"/>
                  </a:lnTo>
                  <a:lnTo>
                    <a:pt x="726" y="187"/>
                  </a:lnTo>
                  <a:lnTo>
                    <a:pt x="651" y="139"/>
                  </a:lnTo>
                  <a:lnTo>
                    <a:pt x="608" y="149"/>
                  </a:lnTo>
                  <a:lnTo>
                    <a:pt x="599" y="205"/>
                  </a:lnTo>
                  <a:lnTo>
                    <a:pt x="565" y="161"/>
                  </a:lnTo>
                  <a:lnTo>
                    <a:pt x="540" y="214"/>
                  </a:lnTo>
                  <a:lnTo>
                    <a:pt x="539" y="107"/>
                  </a:lnTo>
                  <a:lnTo>
                    <a:pt x="318" y="177"/>
                  </a:lnTo>
                  <a:lnTo>
                    <a:pt x="295" y="135"/>
                  </a:lnTo>
                  <a:lnTo>
                    <a:pt x="139" y="225"/>
                  </a:lnTo>
                  <a:lnTo>
                    <a:pt x="179" y="247"/>
                  </a:lnTo>
                  <a:lnTo>
                    <a:pt x="51" y="233"/>
                  </a:lnTo>
                  <a:lnTo>
                    <a:pt x="22" y="271"/>
                  </a:lnTo>
                  <a:lnTo>
                    <a:pt x="0" y="419"/>
                  </a:lnTo>
                  <a:lnTo>
                    <a:pt x="27" y="456"/>
                  </a:lnTo>
                  <a:lnTo>
                    <a:pt x="69" y="438"/>
                  </a:lnTo>
                  <a:lnTo>
                    <a:pt x="110" y="457"/>
                  </a:lnTo>
                  <a:lnTo>
                    <a:pt x="297" y="397"/>
                  </a:lnTo>
                  <a:lnTo>
                    <a:pt x="240" y="426"/>
                  </a:lnTo>
                  <a:lnTo>
                    <a:pt x="232" y="482"/>
                  </a:lnTo>
                  <a:lnTo>
                    <a:pt x="323" y="458"/>
                  </a:lnTo>
                  <a:lnTo>
                    <a:pt x="316" y="505"/>
                  </a:lnTo>
                  <a:lnTo>
                    <a:pt x="361" y="526"/>
                  </a:lnTo>
                  <a:lnTo>
                    <a:pt x="313" y="537"/>
                  </a:lnTo>
                  <a:lnTo>
                    <a:pt x="410" y="580"/>
                  </a:lnTo>
                  <a:lnTo>
                    <a:pt x="319" y="557"/>
                  </a:lnTo>
                  <a:lnTo>
                    <a:pt x="298" y="516"/>
                  </a:lnTo>
                  <a:lnTo>
                    <a:pt x="241" y="533"/>
                  </a:lnTo>
                  <a:lnTo>
                    <a:pt x="152" y="515"/>
                  </a:lnTo>
                  <a:lnTo>
                    <a:pt x="126" y="475"/>
                  </a:lnTo>
                  <a:lnTo>
                    <a:pt x="102" y="535"/>
                  </a:lnTo>
                  <a:lnTo>
                    <a:pt x="140" y="620"/>
                  </a:lnTo>
                  <a:lnTo>
                    <a:pt x="166" y="575"/>
                  </a:lnTo>
                  <a:lnTo>
                    <a:pt x="209" y="579"/>
                  </a:lnTo>
                  <a:lnTo>
                    <a:pt x="292" y="631"/>
                  </a:lnTo>
                  <a:lnTo>
                    <a:pt x="305" y="683"/>
                  </a:lnTo>
                  <a:lnTo>
                    <a:pt x="281" y="724"/>
                  </a:lnTo>
                  <a:lnTo>
                    <a:pt x="244" y="702"/>
                  </a:lnTo>
                  <a:lnTo>
                    <a:pt x="51" y="722"/>
                  </a:lnTo>
                  <a:lnTo>
                    <a:pt x="27" y="763"/>
                  </a:lnTo>
                  <a:lnTo>
                    <a:pt x="173" y="822"/>
                  </a:lnTo>
                  <a:lnTo>
                    <a:pt x="230" y="923"/>
                  </a:lnTo>
                  <a:lnTo>
                    <a:pt x="214" y="1012"/>
                  </a:lnTo>
                  <a:lnTo>
                    <a:pt x="326" y="1023"/>
                  </a:lnTo>
                  <a:lnTo>
                    <a:pt x="382" y="955"/>
                  </a:lnTo>
                  <a:lnTo>
                    <a:pt x="382" y="948"/>
                  </a:lnTo>
                  <a:lnTo>
                    <a:pt x="382" y="947"/>
                  </a:lnTo>
                  <a:lnTo>
                    <a:pt x="370" y="900"/>
                  </a:lnTo>
                  <a:lnTo>
                    <a:pt x="386" y="898"/>
                  </a:lnTo>
                  <a:lnTo>
                    <a:pt x="391" y="847"/>
                  </a:lnTo>
                  <a:lnTo>
                    <a:pt x="413" y="894"/>
                  </a:lnTo>
                  <a:lnTo>
                    <a:pt x="386" y="898"/>
                  </a:lnTo>
                  <a:lnTo>
                    <a:pt x="382" y="948"/>
                  </a:lnTo>
                  <a:lnTo>
                    <a:pt x="428" y="980"/>
                  </a:lnTo>
                  <a:lnTo>
                    <a:pt x="497" y="954"/>
                  </a:lnTo>
                  <a:lnTo>
                    <a:pt x="570" y="1050"/>
                  </a:lnTo>
                  <a:lnTo>
                    <a:pt x="613" y="1040"/>
                  </a:lnTo>
                  <a:lnTo>
                    <a:pt x="613" y="993"/>
                  </a:lnTo>
                  <a:lnTo>
                    <a:pt x="619" y="1040"/>
                  </a:lnTo>
                  <a:lnTo>
                    <a:pt x="659" y="1025"/>
                  </a:lnTo>
                  <a:lnTo>
                    <a:pt x="649" y="1070"/>
                  </a:lnTo>
                  <a:lnTo>
                    <a:pt x="693" y="1082"/>
                  </a:lnTo>
                  <a:lnTo>
                    <a:pt x="751" y="1056"/>
                  </a:lnTo>
                  <a:lnTo>
                    <a:pt x="755" y="1007"/>
                  </a:lnTo>
                  <a:lnTo>
                    <a:pt x="765" y="1133"/>
                  </a:lnTo>
                  <a:lnTo>
                    <a:pt x="804" y="1157"/>
                  </a:lnTo>
                  <a:lnTo>
                    <a:pt x="845" y="1136"/>
                  </a:lnTo>
                  <a:lnTo>
                    <a:pt x="838" y="1040"/>
                  </a:lnTo>
                  <a:lnTo>
                    <a:pt x="847" y="1089"/>
                  </a:lnTo>
                  <a:lnTo>
                    <a:pt x="893" y="1099"/>
                  </a:lnTo>
                  <a:lnTo>
                    <a:pt x="860" y="1134"/>
                  </a:lnTo>
                  <a:lnTo>
                    <a:pt x="882" y="1177"/>
                  </a:lnTo>
                  <a:lnTo>
                    <a:pt x="938" y="1202"/>
                  </a:lnTo>
                  <a:lnTo>
                    <a:pt x="980" y="1182"/>
                  </a:lnTo>
                  <a:lnTo>
                    <a:pt x="942" y="1203"/>
                  </a:lnTo>
                  <a:lnTo>
                    <a:pt x="946" y="1248"/>
                  </a:lnTo>
                  <a:lnTo>
                    <a:pt x="979" y="1294"/>
                  </a:lnTo>
                  <a:lnTo>
                    <a:pt x="967" y="1355"/>
                  </a:lnTo>
                  <a:lnTo>
                    <a:pt x="1000" y="1393"/>
                  </a:lnTo>
                  <a:lnTo>
                    <a:pt x="981" y="1346"/>
                  </a:lnTo>
                  <a:lnTo>
                    <a:pt x="1024" y="1308"/>
                  </a:lnTo>
                  <a:lnTo>
                    <a:pt x="1072" y="1294"/>
                  </a:lnTo>
                  <a:lnTo>
                    <a:pt x="1109" y="1325"/>
                  </a:lnTo>
                  <a:lnTo>
                    <a:pt x="1090" y="1228"/>
                  </a:lnTo>
                  <a:lnTo>
                    <a:pt x="1138" y="1308"/>
                  </a:lnTo>
                  <a:lnTo>
                    <a:pt x="1161" y="1266"/>
                  </a:lnTo>
                  <a:lnTo>
                    <a:pt x="1217" y="1277"/>
                  </a:lnTo>
                  <a:lnTo>
                    <a:pt x="1249" y="1315"/>
                  </a:lnTo>
                  <a:lnTo>
                    <a:pt x="1219" y="1356"/>
                  </a:lnTo>
                  <a:lnTo>
                    <a:pt x="1123" y="1343"/>
                  </a:lnTo>
                  <a:lnTo>
                    <a:pt x="1196" y="1405"/>
                  </a:lnTo>
                  <a:lnTo>
                    <a:pt x="1386" y="1388"/>
                  </a:lnTo>
                  <a:lnTo>
                    <a:pt x="1428" y="1413"/>
                  </a:lnTo>
                  <a:lnTo>
                    <a:pt x="1382" y="1416"/>
                  </a:lnTo>
                  <a:lnTo>
                    <a:pt x="1405" y="1458"/>
                  </a:lnTo>
                  <a:lnTo>
                    <a:pt x="1406" y="1458"/>
                  </a:lnTo>
                  <a:lnTo>
                    <a:pt x="1635" y="1387"/>
                  </a:lnTo>
                  <a:lnTo>
                    <a:pt x="1642" y="1289"/>
                  </a:lnTo>
                  <a:lnTo>
                    <a:pt x="1721" y="1233"/>
                  </a:lnTo>
                  <a:lnTo>
                    <a:pt x="1923" y="1226"/>
                  </a:lnTo>
                  <a:lnTo>
                    <a:pt x="1948" y="1180"/>
                  </a:lnTo>
                  <a:lnTo>
                    <a:pt x="2085" y="1116"/>
                  </a:lnTo>
                  <a:lnTo>
                    <a:pt x="2191" y="1172"/>
                  </a:lnTo>
                  <a:lnTo>
                    <a:pt x="2197" y="1139"/>
                  </a:lnTo>
                  <a:lnTo>
                    <a:pt x="2252" y="997"/>
                  </a:lnTo>
                  <a:lnTo>
                    <a:pt x="2336" y="961"/>
                  </a:lnTo>
                  <a:lnTo>
                    <a:pt x="2307" y="679"/>
                  </a:lnTo>
                  <a:lnTo>
                    <a:pt x="2330" y="640"/>
                  </a:lnTo>
                  <a:lnTo>
                    <a:pt x="2331" y="442"/>
                  </a:lnTo>
                  <a:lnTo>
                    <a:pt x="2247" y="405"/>
                  </a:lnTo>
                  <a:lnTo>
                    <a:pt x="2138" y="483"/>
                  </a:lnTo>
                  <a:lnTo>
                    <a:pt x="2097" y="468"/>
                  </a:lnTo>
                  <a:lnTo>
                    <a:pt x="2024" y="311"/>
                  </a:lnTo>
                  <a:lnTo>
                    <a:pt x="2023" y="311"/>
                  </a:lnTo>
                  <a:lnTo>
                    <a:pt x="2022" y="309"/>
                  </a:lnTo>
                  <a:lnTo>
                    <a:pt x="1855" y="310"/>
                  </a:lnTo>
                  <a:lnTo>
                    <a:pt x="1860" y="217"/>
                  </a:lnTo>
                  <a:lnTo>
                    <a:pt x="1809" y="229"/>
                  </a:lnTo>
                  <a:lnTo>
                    <a:pt x="1749" y="292"/>
                  </a:lnTo>
                  <a:lnTo>
                    <a:pt x="1788" y="383"/>
                  </a:lnTo>
                  <a:lnTo>
                    <a:pt x="1752" y="354"/>
                  </a:lnTo>
                  <a:lnTo>
                    <a:pt x="1726" y="280"/>
                  </a:lnTo>
                  <a:lnTo>
                    <a:pt x="1682" y="280"/>
                  </a:lnTo>
                  <a:lnTo>
                    <a:pt x="1682" y="311"/>
                  </a:lnTo>
                  <a:lnTo>
                    <a:pt x="1619" y="316"/>
                  </a:lnTo>
                  <a:lnTo>
                    <a:pt x="1604" y="266"/>
                  </a:lnTo>
                  <a:lnTo>
                    <a:pt x="1557" y="289"/>
                  </a:lnTo>
                  <a:lnTo>
                    <a:pt x="1541" y="247"/>
                  </a:lnTo>
                  <a:close/>
                  <a:moveTo>
                    <a:pt x="2195" y="1137"/>
                  </a:moveTo>
                  <a:lnTo>
                    <a:pt x="2189" y="1171"/>
                  </a:lnTo>
                  <a:lnTo>
                    <a:pt x="2181" y="1167"/>
                  </a:lnTo>
                  <a:lnTo>
                    <a:pt x="2195" y="1137"/>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1" name="Google Shape;411;p15">
              <a:hlinkClick r:id="rId5"/>
            </p:cNvPr>
            <p:cNvSpPr/>
            <p:nvPr/>
          </p:nvSpPr>
          <p:spPr>
            <a:xfrm>
              <a:off x="6675417" y="2349118"/>
              <a:ext cx="1434515" cy="1294433"/>
            </a:xfrm>
            <a:custGeom>
              <a:rect b="b" l="l" r="r" t="t"/>
              <a:pathLst>
                <a:path extrusionOk="0" h="2265" w="2190">
                  <a:moveTo>
                    <a:pt x="2158" y="377"/>
                  </a:moveTo>
                  <a:lnTo>
                    <a:pt x="2109" y="364"/>
                  </a:lnTo>
                  <a:lnTo>
                    <a:pt x="2061" y="307"/>
                  </a:lnTo>
                  <a:lnTo>
                    <a:pt x="2018" y="324"/>
                  </a:lnTo>
                  <a:lnTo>
                    <a:pt x="1907" y="244"/>
                  </a:lnTo>
                  <a:lnTo>
                    <a:pt x="1882" y="104"/>
                  </a:lnTo>
                  <a:lnTo>
                    <a:pt x="1840" y="81"/>
                  </a:lnTo>
                  <a:lnTo>
                    <a:pt x="1672" y="177"/>
                  </a:lnTo>
                  <a:lnTo>
                    <a:pt x="1626" y="174"/>
                  </a:lnTo>
                  <a:lnTo>
                    <a:pt x="1625" y="127"/>
                  </a:lnTo>
                  <a:lnTo>
                    <a:pt x="1575" y="101"/>
                  </a:lnTo>
                  <a:lnTo>
                    <a:pt x="1546" y="4"/>
                  </a:lnTo>
                  <a:lnTo>
                    <a:pt x="1503" y="0"/>
                  </a:lnTo>
                  <a:lnTo>
                    <a:pt x="1493" y="43"/>
                  </a:lnTo>
                  <a:lnTo>
                    <a:pt x="1355" y="45"/>
                  </a:lnTo>
                  <a:lnTo>
                    <a:pt x="1251" y="98"/>
                  </a:lnTo>
                  <a:lnTo>
                    <a:pt x="1213" y="70"/>
                  </a:lnTo>
                  <a:lnTo>
                    <a:pt x="1176" y="97"/>
                  </a:lnTo>
                  <a:lnTo>
                    <a:pt x="1124" y="35"/>
                  </a:lnTo>
                  <a:lnTo>
                    <a:pt x="993" y="22"/>
                  </a:lnTo>
                  <a:lnTo>
                    <a:pt x="992" y="219"/>
                  </a:lnTo>
                  <a:lnTo>
                    <a:pt x="969" y="258"/>
                  </a:lnTo>
                  <a:lnTo>
                    <a:pt x="998" y="540"/>
                  </a:lnTo>
                  <a:lnTo>
                    <a:pt x="914" y="576"/>
                  </a:lnTo>
                  <a:lnTo>
                    <a:pt x="859" y="718"/>
                  </a:lnTo>
                  <a:lnTo>
                    <a:pt x="853" y="751"/>
                  </a:lnTo>
                  <a:lnTo>
                    <a:pt x="747" y="695"/>
                  </a:lnTo>
                  <a:lnTo>
                    <a:pt x="610" y="759"/>
                  </a:lnTo>
                  <a:lnTo>
                    <a:pt x="585" y="805"/>
                  </a:lnTo>
                  <a:lnTo>
                    <a:pt x="383" y="812"/>
                  </a:lnTo>
                  <a:lnTo>
                    <a:pt x="304" y="868"/>
                  </a:lnTo>
                  <a:lnTo>
                    <a:pt x="297" y="966"/>
                  </a:lnTo>
                  <a:lnTo>
                    <a:pt x="68" y="1037"/>
                  </a:lnTo>
                  <a:lnTo>
                    <a:pt x="67" y="1037"/>
                  </a:lnTo>
                  <a:lnTo>
                    <a:pt x="68" y="1037"/>
                  </a:lnTo>
                  <a:lnTo>
                    <a:pt x="0" y="1107"/>
                  </a:lnTo>
                  <a:lnTo>
                    <a:pt x="36" y="1209"/>
                  </a:lnTo>
                  <a:lnTo>
                    <a:pt x="129" y="1226"/>
                  </a:lnTo>
                  <a:lnTo>
                    <a:pt x="160" y="1258"/>
                  </a:lnTo>
                  <a:lnTo>
                    <a:pt x="236" y="1198"/>
                  </a:lnTo>
                  <a:lnTo>
                    <a:pt x="347" y="1188"/>
                  </a:lnTo>
                  <a:lnTo>
                    <a:pt x="243" y="1230"/>
                  </a:lnTo>
                  <a:lnTo>
                    <a:pt x="233" y="1339"/>
                  </a:lnTo>
                  <a:lnTo>
                    <a:pt x="187" y="1360"/>
                  </a:lnTo>
                  <a:lnTo>
                    <a:pt x="278" y="1394"/>
                  </a:lnTo>
                  <a:lnTo>
                    <a:pt x="351" y="1476"/>
                  </a:lnTo>
                  <a:lnTo>
                    <a:pt x="232" y="1612"/>
                  </a:lnTo>
                  <a:lnTo>
                    <a:pt x="238" y="1684"/>
                  </a:lnTo>
                  <a:lnTo>
                    <a:pt x="398" y="1884"/>
                  </a:lnTo>
                  <a:lnTo>
                    <a:pt x="430" y="1999"/>
                  </a:lnTo>
                  <a:lnTo>
                    <a:pt x="554" y="2108"/>
                  </a:lnTo>
                  <a:lnTo>
                    <a:pt x="628" y="2126"/>
                  </a:lnTo>
                  <a:lnTo>
                    <a:pt x="651" y="2184"/>
                  </a:lnTo>
                  <a:lnTo>
                    <a:pt x="743" y="2202"/>
                  </a:lnTo>
                  <a:lnTo>
                    <a:pt x="816" y="2265"/>
                  </a:lnTo>
                  <a:lnTo>
                    <a:pt x="826" y="2220"/>
                  </a:lnTo>
                  <a:lnTo>
                    <a:pt x="864" y="2227"/>
                  </a:lnTo>
                  <a:lnTo>
                    <a:pt x="869" y="2225"/>
                  </a:lnTo>
                  <a:lnTo>
                    <a:pt x="870" y="2226"/>
                  </a:lnTo>
                  <a:lnTo>
                    <a:pt x="999" y="2174"/>
                  </a:lnTo>
                  <a:lnTo>
                    <a:pt x="977" y="2219"/>
                  </a:lnTo>
                  <a:lnTo>
                    <a:pt x="1077" y="2215"/>
                  </a:lnTo>
                  <a:lnTo>
                    <a:pt x="1113" y="2245"/>
                  </a:lnTo>
                  <a:lnTo>
                    <a:pt x="1252" y="2170"/>
                  </a:lnTo>
                  <a:lnTo>
                    <a:pt x="1214" y="2139"/>
                  </a:lnTo>
                  <a:lnTo>
                    <a:pt x="1218" y="2019"/>
                  </a:lnTo>
                  <a:lnTo>
                    <a:pt x="1145" y="1726"/>
                  </a:lnTo>
                  <a:lnTo>
                    <a:pt x="1081" y="1660"/>
                  </a:lnTo>
                  <a:lnTo>
                    <a:pt x="1046" y="1567"/>
                  </a:lnTo>
                  <a:lnTo>
                    <a:pt x="1234" y="1552"/>
                  </a:lnTo>
                  <a:lnTo>
                    <a:pt x="1290" y="1475"/>
                  </a:lnTo>
                  <a:lnTo>
                    <a:pt x="1375" y="1462"/>
                  </a:lnTo>
                  <a:lnTo>
                    <a:pt x="1524" y="1458"/>
                  </a:lnTo>
                  <a:lnTo>
                    <a:pt x="1558" y="1497"/>
                  </a:lnTo>
                  <a:lnTo>
                    <a:pt x="1662" y="1400"/>
                  </a:lnTo>
                  <a:lnTo>
                    <a:pt x="1661" y="1398"/>
                  </a:lnTo>
                  <a:lnTo>
                    <a:pt x="1749" y="1148"/>
                  </a:lnTo>
                  <a:lnTo>
                    <a:pt x="1774" y="995"/>
                  </a:lnTo>
                  <a:lnTo>
                    <a:pt x="1785" y="956"/>
                  </a:lnTo>
                  <a:lnTo>
                    <a:pt x="1879" y="999"/>
                  </a:lnTo>
                  <a:lnTo>
                    <a:pt x="1872" y="945"/>
                  </a:lnTo>
                  <a:lnTo>
                    <a:pt x="1915" y="950"/>
                  </a:lnTo>
                  <a:lnTo>
                    <a:pt x="2033" y="876"/>
                  </a:lnTo>
                  <a:lnTo>
                    <a:pt x="2041" y="820"/>
                  </a:lnTo>
                  <a:lnTo>
                    <a:pt x="2090" y="803"/>
                  </a:lnTo>
                  <a:lnTo>
                    <a:pt x="2186" y="629"/>
                  </a:lnTo>
                  <a:lnTo>
                    <a:pt x="2181" y="540"/>
                  </a:lnTo>
                  <a:lnTo>
                    <a:pt x="2154" y="502"/>
                  </a:lnTo>
                  <a:lnTo>
                    <a:pt x="2184" y="469"/>
                  </a:lnTo>
                  <a:lnTo>
                    <a:pt x="2190" y="439"/>
                  </a:lnTo>
                  <a:lnTo>
                    <a:pt x="2158" y="377"/>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2" name="Google Shape;412;p15">
              <a:hlinkClick r:id="rId6"/>
            </p:cNvPr>
            <p:cNvSpPr/>
            <p:nvPr/>
          </p:nvSpPr>
          <p:spPr>
            <a:xfrm>
              <a:off x="7765250" y="2134618"/>
              <a:ext cx="1283410" cy="1491226"/>
            </a:xfrm>
            <a:custGeom>
              <a:rect b="b" l="l" r="r" t="t"/>
              <a:pathLst>
                <a:path extrusionOk="0" h="2607" w="1954">
                  <a:moveTo>
                    <a:pt x="1127" y="464"/>
                  </a:moveTo>
                  <a:lnTo>
                    <a:pt x="1108" y="373"/>
                  </a:lnTo>
                  <a:lnTo>
                    <a:pt x="1012" y="283"/>
                  </a:lnTo>
                  <a:lnTo>
                    <a:pt x="1005" y="107"/>
                  </a:lnTo>
                  <a:lnTo>
                    <a:pt x="948" y="0"/>
                  </a:lnTo>
                  <a:lnTo>
                    <a:pt x="858" y="112"/>
                  </a:lnTo>
                  <a:lnTo>
                    <a:pt x="861" y="158"/>
                  </a:lnTo>
                  <a:lnTo>
                    <a:pt x="770" y="179"/>
                  </a:lnTo>
                  <a:lnTo>
                    <a:pt x="726" y="154"/>
                  </a:lnTo>
                  <a:lnTo>
                    <a:pt x="645" y="206"/>
                  </a:lnTo>
                  <a:lnTo>
                    <a:pt x="554" y="223"/>
                  </a:lnTo>
                  <a:lnTo>
                    <a:pt x="516" y="265"/>
                  </a:lnTo>
                  <a:lnTo>
                    <a:pt x="518" y="318"/>
                  </a:lnTo>
                  <a:lnTo>
                    <a:pt x="591" y="389"/>
                  </a:lnTo>
                  <a:lnTo>
                    <a:pt x="595" y="537"/>
                  </a:lnTo>
                  <a:lnTo>
                    <a:pt x="482" y="622"/>
                  </a:lnTo>
                  <a:lnTo>
                    <a:pt x="497" y="743"/>
                  </a:lnTo>
                  <a:lnTo>
                    <a:pt x="497" y="744"/>
                  </a:lnTo>
                  <a:lnTo>
                    <a:pt x="529" y="806"/>
                  </a:lnTo>
                  <a:lnTo>
                    <a:pt x="523" y="836"/>
                  </a:lnTo>
                  <a:lnTo>
                    <a:pt x="493" y="869"/>
                  </a:lnTo>
                  <a:lnTo>
                    <a:pt x="520" y="907"/>
                  </a:lnTo>
                  <a:lnTo>
                    <a:pt x="525" y="996"/>
                  </a:lnTo>
                  <a:lnTo>
                    <a:pt x="429" y="1170"/>
                  </a:lnTo>
                  <a:lnTo>
                    <a:pt x="380" y="1187"/>
                  </a:lnTo>
                  <a:lnTo>
                    <a:pt x="372" y="1243"/>
                  </a:lnTo>
                  <a:lnTo>
                    <a:pt x="254" y="1317"/>
                  </a:lnTo>
                  <a:lnTo>
                    <a:pt x="211" y="1312"/>
                  </a:lnTo>
                  <a:lnTo>
                    <a:pt x="218" y="1366"/>
                  </a:lnTo>
                  <a:lnTo>
                    <a:pt x="124" y="1323"/>
                  </a:lnTo>
                  <a:lnTo>
                    <a:pt x="113" y="1362"/>
                  </a:lnTo>
                  <a:lnTo>
                    <a:pt x="88" y="1515"/>
                  </a:lnTo>
                  <a:lnTo>
                    <a:pt x="0" y="1765"/>
                  </a:lnTo>
                  <a:lnTo>
                    <a:pt x="1" y="1767"/>
                  </a:lnTo>
                  <a:lnTo>
                    <a:pt x="82" y="1819"/>
                  </a:lnTo>
                  <a:lnTo>
                    <a:pt x="88" y="1871"/>
                  </a:lnTo>
                  <a:lnTo>
                    <a:pt x="133" y="1867"/>
                  </a:lnTo>
                  <a:lnTo>
                    <a:pt x="153" y="1965"/>
                  </a:lnTo>
                  <a:lnTo>
                    <a:pt x="195" y="1989"/>
                  </a:lnTo>
                  <a:lnTo>
                    <a:pt x="348" y="1982"/>
                  </a:lnTo>
                  <a:lnTo>
                    <a:pt x="327" y="1934"/>
                  </a:lnTo>
                  <a:lnTo>
                    <a:pt x="408" y="1983"/>
                  </a:lnTo>
                  <a:lnTo>
                    <a:pt x="413" y="2033"/>
                  </a:lnTo>
                  <a:lnTo>
                    <a:pt x="552" y="2247"/>
                  </a:lnTo>
                  <a:lnTo>
                    <a:pt x="540" y="2342"/>
                  </a:lnTo>
                  <a:lnTo>
                    <a:pt x="611" y="2412"/>
                  </a:lnTo>
                  <a:lnTo>
                    <a:pt x="657" y="2412"/>
                  </a:lnTo>
                  <a:lnTo>
                    <a:pt x="695" y="2500"/>
                  </a:lnTo>
                  <a:lnTo>
                    <a:pt x="734" y="2521"/>
                  </a:lnTo>
                  <a:lnTo>
                    <a:pt x="712" y="2568"/>
                  </a:lnTo>
                  <a:lnTo>
                    <a:pt x="751" y="2586"/>
                  </a:lnTo>
                  <a:lnTo>
                    <a:pt x="840" y="2568"/>
                  </a:lnTo>
                  <a:lnTo>
                    <a:pt x="866" y="2607"/>
                  </a:lnTo>
                  <a:lnTo>
                    <a:pt x="909" y="2561"/>
                  </a:lnTo>
                  <a:lnTo>
                    <a:pt x="1084" y="2544"/>
                  </a:lnTo>
                  <a:lnTo>
                    <a:pt x="1114" y="2502"/>
                  </a:lnTo>
                  <a:lnTo>
                    <a:pt x="1315" y="2547"/>
                  </a:lnTo>
                  <a:lnTo>
                    <a:pt x="1357" y="2534"/>
                  </a:lnTo>
                  <a:lnTo>
                    <a:pt x="1431" y="2537"/>
                  </a:lnTo>
                  <a:lnTo>
                    <a:pt x="1485" y="2439"/>
                  </a:lnTo>
                  <a:lnTo>
                    <a:pt x="1619" y="2423"/>
                  </a:lnTo>
                  <a:lnTo>
                    <a:pt x="1644" y="2384"/>
                  </a:lnTo>
                  <a:lnTo>
                    <a:pt x="1619" y="2296"/>
                  </a:lnTo>
                  <a:lnTo>
                    <a:pt x="1654" y="2267"/>
                  </a:lnTo>
                  <a:lnTo>
                    <a:pt x="1783" y="2220"/>
                  </a:lnTo>
                  <a:lnTo>
                    <a:pt x="1855" y="2159"/>
                  </a:lnTo>
                  <a:lnTo>
                    <a:pt x="1917" y="2158"/>
                  </a:lnTo>
                  <a:lnTo>
                    <a:pt x="1938" y="2014"/>
                  </a:lnTo>
                  <a:lnTo>
                    <a:pt x="1942" y="1918"/>
                  </a:lnTo>
                  <a:lnTo>
                    <a:pt x="1907" y="1885"/>
                  </a:lnTo>
                  <a:lnTo>
                    <a:pt x="1904" y="1789"/>
                  </a:lnTo>
                  <a:lnTo>
                    <a:pt x="1855" y="1665"/>
                  </a:lnTo>
                  <a:lnTo>
                    <a:pt x="1815" y="1631"/>
                  </a:lnTo>
                  <a:lnTo>
                    <a:pt x="1841" y="1536"/>
                  </a:lnTo>
                  <a:lnTo>
                    <a:pt x="1811" y="1430"/>
                  </a:lnTo>
                  <a:lnTo>
                    <a:pt x="1833" y="1390"/>
                  </a:lnTo>
                  <a:lnTo>
                    <a:pt x="1876" y="1380"/>
                  </a:lnTo>
                  <a:lnTo>
                    <a:pt x="1842" y="1267"/>
                  </a:lnTo>
                  <a:lnTo>
                    <a:pt x="1796" y="1222"/>
                  </a:lnTo>
                  <a:lnTo>
                    <a:pt x="1877" y="1165"/>
                  </a:lnTo>
                  <a:lnTo>
                    <a:pt x="1901" y="1128"/>
                  </a:lnTo>
                  <a:lnTo>
                    <a:pt x="1885" y="1081"/>
                  </a:lnTo>
                  <a:lnTo>
                    <a:pt x="1954" y="1000"/>
                  </a:lnTo>
                  <a:lnTo>
                    <a:pt x="1949" y="907"/>
                  </a:lnTo>
                  <a:lnTo>
                    <a:pt x="1847" y="784"/>
                  </a:lnTo>
                  <a:lnTo>
                    <a:pt x="1846" y="783"/>
                  </a:lnTo>
                  <a:lnTo>
                    <a:pt x="1675" y="827"/>
                  </a:lnTo>
                  <a:lnTo>
                    <a:pt x="1535" y="817"/>
                  </a:lnTo>
                  <a:lnTo>
                    <a:pt x="1574" y="792"/>
                  </a:lnTo>
                  <a:lnTo>
                    <a:pt x="1583" y="746"/>
                  </a:lnTo>
                  <a:lnTo>
                    <a:pt x="1520" y="677"/>
                  </a:lnTo>
                  <a:lnTo>
                    <a:pt x="1509" y="627"/>
                  </a:lnTo>
                  <a:lnTo>
                    <a:pt x="1452" y="617"/>
                  </a:lnTo>
                  <a:lnTo>
                    <a:pt x="1410" y="646"/>
                  </a:lnTo>
                  <a:lnTo>
                    <a:pt x="1386" y="602"/>
                  </a:lnTo>
                  <a:lnTo>
                    <a:pt x="1357" y="649"/>
                  </a:lnTo>
                  <a:lnTo>
                    <a:pt x="1252" y="660"/>
                  </a:lnTo>
                  <a:lnTo>
                    <a:pt x="1207" y="488"/>
                  </a:lnTo>
                  <a:lnTo>
                    <a:pt x="1161" y="499"/>
                  </a:lnTo>
                  <a:lnTo>
                    <a:pt x="1127" y="464"/>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3" name="Google Shape;413;p15">
              <a:hlinkClick r:id="rId7"/>
            </p:cNvPr>
            <p:cNvSpPr/>
            <p:nvPr/>
          </p:nvSpPr>
          <p:spPr>
            <a:xfrm>
              <a:off x="8366018" y="1971758"/>
              <a:ext cx="869678" cy="641304"/>
            </a:xfrm>
            <a:custGeom>
              <a:rect b="b" l="l" r="r" t="t"/>
              <a:pathLst>
                <a:path extrusionOk="0" h="1118" w="1308">
                  <a:moveTo>
                    <a:pt x="1042" y="125"/>
                  </a:moveTo>
                  <a:lnTo>
                    <a:pt x="1001" y="113"/>
                  </a:lnTo>
                  <a:lnTo>
                    <a:pt x="877" y="162"/>
                  </a:lnTo>
                  <a:lnTo>
                    <a:pt x="838" y="135"/>
                  </a:lnTo>
                  <a:lnTo>
                    <a:pt x="808" y="169"/>
                  </a:lnTo>
                  <a:lnTo>
                    <a:pt x="703" y="155"/>
                  </a:lnTo>
                  <a:lnTo>
                    <a:pt x="537" y="49"/>
                  </a:lnTo>
                  <a:lnTo>
                    <a:pt x="502" y="77"/>
                  </a:lnTo>
                  <a:lnTo>
                    <a:pt x="361" y="40"/>
                  </a:lnTo>
                  <a:lnTo>
                    <a:pt x="265" y="70"/>
                  </a:lnTo>
                  <a:lnTo>
                    <a:pt x="178" y="52"/>
                  </a:lnTo>
                  <a:lnTo>
                    <a:pt x="156" y="0"/>
                  </a:lnTo>
                  <a:lnTo>
                    <a:pt x="155" y="0"/>
                  </a:lnTo>
                  <a:lnTo>
                    <a:pt x="95" y="155"/>
                  </a:lnTo>
                  <a:lnTo>
                    <a:pt x="35" y="155"/>
                  </a:lnTo>
                  <a:lnTo>
                    <a:pt x="0" y="195"/>
                  </a:lnTo>
                  <a:lnTo>
                    <a:pt x="26" y="291"/>
                  </a:lnTo>
                  <a:lnTo>
                    <a:pt x="83" y="398"/>
                  </a:lnTo>
                  <a:lnTo>
                    <a:pt x="90" y="574"/>
                  </a:lnTo>
                  <a:lnTo>
                    <a:pt x="186" y="664"/>
                  </a:lnTo>
                  <a:lnTo>
                    <a:pt x="205" y="755"/>
                  </a:lnTo>
                  <a:lnTo>
                    <a:pt x="239" y="790"/>
                  </a:lnTo>
                  <a:lnTo>
                    <a:pt x="285" y="779"/>
                  </a:lnTo>
                  <a:lnTo>
                    <a:pt x="330" y="951"/>
                  </a:lnTo>
                  <a:lnTo>
                    <a:pt x="435" y="940"/>
                  </a:lnTo>
                  <a:lnTo>
                    <a:pt x="464" y="893"/>
                  </a:lnTo>
                  <a:lnTo>
                    <a:pt x="488" y="937"/>
                  </a:lnTo>
                  <a:lnTo>
                    <a:pt x="530" y="908"/>
                  </a:lnTo>
                  <a:lnTo>
                    <a:pt x="587" y="918"/>
                  </a:lnTo>
                  <a:lnTo>
                    <a:pt x="598" y="968"/>
                  </a:lnTo>
                  <a:lnTo>
                    <a:pt x="661" y="1037"/>
                  </a:lnTo>
                  <a:lnTo>
                    <a:pt x="652" y="1083"/>
                  </a:lnTo>
                  <a:lnTo>
                    <a:pt x="613" y="1108"/>
                  </a:lnTo>
                  <a:lnTo>
                    <a:pt x="753" y="1118"/>
                  </a:lnTo>
                  <a:lnTo>
                    <a:pt x="924" y="1074"/>
                  </a:lnTo>
                  <a:lnTo>
                    <a:pt x="925" y="1075"/>
                  </a:lnTo>
                  <a:lnTo>
                    <a:pt x="984" y="989"/>
                  </a:lnTo>
                  <a:lnTo>
                    <a:pt x="987" y="892"/>
                  </a:lnTo>
                  <a:lnTo>
                    <a:pt x="1223" y="843"/>
                  </a:lnTo>
                  <a:lnTo>
                    <a:pt x="1217" y="703"/>
                  </a:lnTo>
                  <a:lnTo>
                    <a:pt x="1263" y="691"/>
                  </a:lnTo>
                  <a:lnTo>
                    <a:pt x="1308" y="611"/>
                  </a:lnTo>
                  <a:lnTo>
                    <a:pt x="1268" y="584"/>
                  </a:lnTo>
                  <a:lnTo>
                    <a:pt x="1215" y="448"/>
                  </a:lnTo>
                  <a:lnTo>
                    <a:pt x="1254" y="411"/>
                  </a:lnTo>
                  <a:lnTo>
                    <a:pt x="1260" y="378"/>
                  </a:lnTo>
                  <a:lnTo>
                    <a:pt x="1119" y="280"/>
                  </a:lnTo>
                  <a:lnTo>
                    <a:pt x="1058" y="211"/>
                  </a:lnTo>
                  <a:lnTo>
                    <a:pt x="1069" y="165"/>
                  </a:lnTo>
                  <a:lnTo>
                    <a:pt x="1042" y="125"/>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4" name="Google Shape;414;p15">
              <a:hlinkClick r:id="rId8"/>
            </p:cNvPr>
            <p:cNvSpPr/>
            <p:nvPr/>
          </p:nvSpPr>
          <p:spPr>
            <a:xfrm>
              <a:off x="9590222" y="4297396"/>
              <a:ext cx="1552322" cy="1189706"/>
            </a:xfrm>
            <a:custGeom>
              <a:rect b="b" l="l" r="r" t="t"/>
              <a:pathLst>
                <a:path extrusionOk="0" h="2112" w="2357">
                  <a:moveTo>
                    <a:pt x="1292" y="63"/>
                  </a:moveTo>
                  <a:lnTo>
                    <a:pt x="1318" y="131"/>
                  </a:lnTo>
                  <a:lnTo>
                    <a:pt x="1387" y="181"/>
                  </a:lnTo>
                  <a:lnTo>
                    <a:pt x="1380" y="277"/>
                  </a:lnTo>
                  <a:lnTo>
                    <a:pt x="1333" y="259"/>
                  </a:lnTo>
                  <a:lnTo>
                    <a:pt x="1140" y="321"/>
                  </a:lnTo>
                  <a:lnTo>
                    <a:pt x="1126" y="367"/>
                  </a:lnTo>
                  <a:lnTo>
                    <a:pt x="1042" y="387"/>
                  </a:lnTo>
                  <a:lnTo>
                    <a:pt x="1027" y="437"/>
                  </a:lnTo>
                  <a:lnTo>
                    <a:pt x="1023" y="491"/>
                  </a:lnTo>
                  <a:lnTo>
                    <a:pt x="934" y="496"/>
                  </a:lnTo>
                  <a:lnTo>
                    <a:pt x="896" y="607"/>
                  </a:lnTo>
                  <a:lnTo>
                    <a:pt x="942" y="644"/>
                  </a:lnTo>
                  <a:lnTo>
                    <a:pt x="904" y="685"/>
                  </a:lnTo>
                  <a:lnTo>
                    <a:pt x="840" y="662"/>
                  </a:lnTo>
                  <a:lnTo>
                    <a:pt x="791" y="745"/>
                  </a:lnTo>
                  <a:lnTo>
                    <a:pt x="813" y="787"/>
                  </a:lnTo>
                  <a:lnTo>
                    <a:pt x="967" y="880"/>
                  </a:lnTo>
                  <a:lnTo>
                    <a:pt x="964" y="958"/>
                  </a:lnTo>
                  <a:lnTo>
                    <a:pt x="912" y="963"/>
                  </a:lnTo>
                  <a:lnTo>
                    <a:pt x="847" y="1040"/>
                  </a:lnTo>
                  <a:lnTo>
                    <a:pt x="767" y="1003"/>
                  </a:lnTo>
                  <a:lnTo>
                    <a:pt x="766" y="957"/>
                  </a:lnTo>
                  <a:lnTo>
                    <a:pt x="624" y="943"/>
                  </a:lnTo>
                  <a:lnTo>
                    <a:pt x="616" y="849"/>
                  </a:lnTo>
                  <a:lnTo>
                    <a:pt x="576" y="884"/>
                  </a:lnTo>
                  <a:lnTo>
                    <a:pt x="539" y="861"/>
                  </a:lnTo>
                  <a:lnTo>
                    <a:pt x="406" y="926"/>
                  </a:lnTo>
                  <a:lnTo>
                    <a:pt x="352" y="856"/>
                  </a:lnTo>
                  <a:lnTo>
                    <a:pt x="263" y="845"/>
                  </a:lnTo>
                  <a:lnTo>
                    <a:pt x="264" y="905"/>
                  </a:lnTo>
                  <a:lnTo>
                    <a:pt x="303" y="977"/>
                  </a:lnTo>
                  <a:lnTo>
                    <a:pt x="307" y="1067"/>
                  </a:lnTo>
                  <a:lnTo>
                    <a:pt x="404" y="1171"/>
                  </a:lnTo>
                  <a:lnTo>
                    <a:pt x="274" y="1319"/>
                  </a:lnTo>
                  <a:lnTo>
                    <a:pt x="245" y="1492"/>
                  </a:lnTo>
                  <a:lnTo>
                    <a:pt x="194" y="1478"/>
                  </a:lnTo>
                  <a:lnTo>
                    <a:pt x="130" y="1557"/>
                  </a:lnTo>
                  <a:lnTo>
                    <a:pt x="145" y="1600"/>
                  </a:lnTo>
                  <a:lnTo>
                    <a:pt x="57" y="1628"/>
                  </a:lnTo>
                  <a:lnTo>
                    <a:pt x="0" y="1726"/>
                  </a:lnTo>
                  <a:lnTo>
                    <a:pt x="4" y="1728"/>
                  </a:lnTo>
                  <a:lnTo>
                    <a:pt x="226" y="1735"/>
                  </a:lnTo>
                  <a:lnTo>
                    <a:pt x="256" y="1776"/>
                  </a:lnTo>
                  <a:lnTo>
                    <a:pt x="249" y="1821"/>
                  </a:lnTo>
                  <a:lnTo>
                    <a:pt x="305" y="1834"/>
                  </a:lnTo>
                  <a:lnTo>
                    <a:pt x="453" y="1817"/>
                  </a:lnTo>
                  <a:lnTo>
                    <a:pt x="420" y="1779"/>
                  </a:lnTo>
                  <a:lnTo>
                    <a:pt x="440" y="1737"/>
                  </a:lnTo>
                  <a:lnTo>
                    <a:pt x="482" y="1742"/>
                  </a:lnTo>
                  <a:lnTo>
                    <a:pt x="551" y="1831"/>
                  </a:lnTo>
                  <a:lnTo>
                    <a:pt x="755" y="1807"/>
                  </a:lnTo>
                  <a:lnTo>
                    <a:pt x="815" y="1950"/>
                  </a:lnTo>
                  <a:lnTo>
                    <a:pt x="965" y="1988"/>
                  </a:lnTo>
                  <a:lnTo>
                    <a:pt x="1006" y="1975"/>
                  </a:lnTo>
                  <a:lnTo>
                    <a:pt x="1102" y="2035"/>
                  </a:lnTo>
                  <a:lnTo>
                    <a:pt x="1098" y="2082"/>
                  </a:lnTo>
                  <a:lnTo>
                    <a:pt x="1234" y="2039"/>
                  </a:lnTo>
                  <a:lnTo>
                    <a:pt x="1325" y="2065"/>
                  </a:lnTo>
                  <a:lnTo>
                    <a:pt x="1343" y="2112"/>
                  </a:lnTo>
                  <a:lnTo>
                    <a:pt x="1374" y="2021"/>
                  </a:lnTo>
                  <a:lnTo>
                    <a:pt x="1488" y="2041"/>
                  </a:lnTo>
                  <a:lnTo>
                    <a:pt x="1488" y="1995"/>
                  </a:lnTo>
                  <a:lnTo>
                    <a:pt x="1575" y="1974"/>
                  </a:lnTo>
                  <a:lnTo>
                    <a:pt x="1616" y="1935"/>
                  </a:lnTo>
                  <a:lnTo>
                    <a:pt x="1674" y="1940"/>
                  </a:lnTo>
                  <a:lnTo>
                    <a:pt x="1708" y="1852"/>
                  </a:lnTo>
                  <a:lnTo>
                    <a:pt x="1654" y="1825"/>
                  </a:lnTo>
                  <a:lnTo>
                    <a:pt x="1748" y="1692"/>
                  </a:lnTo>
                  <a:lnTo>
                    <a:pt x="1831" y="1681"/>
                  </a:lnTo>
                  <a:lnTo>
                    <a:pt x="1897" y="1555"/>
                  </a:lnTo>
                  <a:lnTo>
                    <a:pt x="1985" y="1510"/>
                  </a:lnTo>
                  <a:lnTo>
                    <a:pt x="2002" y="1443"/>
                  </a:lnTo>
                  <a:lnTo>
                    <a:pt x="2223" y="1315"/>
                  </a:lnTo>
                  <a:lnTo>
                    <a:pt x="2230" y="1196"/>
                  </a:lnTo>
                  <a:lnTo>
                    <a:pt x="2325" y="1056"/>
                  </a:lnTo>
                  <a:lnTo>
                    <a:pt x="2357" y="984"/>
                  </a:lnTo>
                  <a:lnTo>
                    <a:pt x="2295" y="898"/>
                  </a:lnTo>
                  <a:lnTo>
                    <a:pt x="2113" y="968"/>
                  </a:lnTo>
                  <a:lnTo>
                    <a:pt x="1973" y="888"/>
                  </a:lnTo>
                  <a:lnTo>
                    <a:pt x="1876" y="867"/>
                  </a:lnTo>
                  <a:lnTo>
                    <a:pt x="1780" y="744"/>
                  </a:lnTo>
                  <a:lnTo>
                    <a:pt x="1809" y="664"/>
                  </a:lnTo>
                  <a:lnTo>
                    <a:pt x="1749" y="574"/>
                  </a:lnTo>
                  <a:lnTo>
                    <a:pt x="1783" y="545"/>
                  </a:lnTo>
                  <a:lnTo>
                    <a:pt x="1804" y="446"/>
                  </a:lnTo>
                  <a:lnTo>
                    <a:pt x="1834" y="409"/>
                  </a:lnTo>
                  <a:lnTo>
                    <a:pt x="1889" y="411"/>
                  </a:lnTo>
                  <a:lnTo>
                    <a:pt x="1831" y="258"/>
                  </a:lnTo>
                  <a:lnTo>
                    <a:pt x="1738" y="253"/>
                  </a:lnTo>
                  <a:lnTo>
                    <a:pt x="1658" y="199"/>
                  </a:lnTo>
                  <a:lnTo>
                    <a:pt x="1646" y="91"/>
                  </a:lnTo>
                  <a:lnTo>
                    <a:pt x="1603" y="89"/>
                  </a:lnTo>
                  <a:lnTo>
                    <a:pt x="1568" y="5"/>
                  </a:lnTo>
                  <a:lnTo>
                    <a:pt x="1466" y="25"/>
                  </a:lnTo>
                  <a:lnTo>
                    <a:pt x="1436" y="57"/>
                  </a:lnTo>
                  <a:lnTo>
                    <a:pt x="1316" y="0"/>
                  </a:lnTo>
                  <a:lnTo>
                    <a:pt x="1292" y="63"/>
                  </a:lnTo>
                  <a:close/>
                  <a:moveTo>
                    <a:pt x="653" y="1748"/>
                  </a:moveTo>
                  <a:lnTo>
                    <a:pt x="603" y="1766"/>
                  </a:lnTo>
                  <a:lnTo>
                    <a:pt x="532" y="1696"/>
                  </a:lnTo>
                  <a:lnTo>
                    <a:pt x="541" y="1642"/>
                  </a:lnTo>
                  <a:lnTo>
                    <a:pt x="603" y="1642"/>
                  </a:lnTo>
                  <a:lnTo>
                    <a:pt x="636" y="1709"/>
                  </a:lnTo>
                  <a:lnTo>
                    <a:pt x="686" y="1686"/>
                  </a:lnTo>
                  <a:lnTo>
                    <a:pt x="653" y="174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200" u="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i="0" sz="1200" u="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i="0" lang="fr-FR" sz="1200" u="none" strike="noStrike">
                  <a:solidFill>
                    <a:schemeClr val="lt1"/>
                  </a:solidFill>
                  <a:latin typeface="Century Gothic"/>
                  <a:ea typeface="Century Gothic"/>
                  <a:cs typeface="Century Gothic"/>
                  <a:sym typeface="Century Gothic"/>
                </a:rPr>
                <a:t> </a:t>
              </a:r>
              <a:endParaRPr b="1" sz="1800">
                <a:solidFill>
                  <a:schemeClr val="lt1"/>
                </a:solidFill>
                <a:latin typeface="Century Gothic"/>
                <a:ea typeface="Century Gothic"/>
                <a:cs typeface="Century Gothic"/>
                <a:sym typeface="Century Gothic"/>
              </a:endParaRPr>
            </a:p>
          </p:txBody>
        </p:sp>
        <p:sp>
          <p:nvSpPr>
            <p:cNvPr id="415" name="Google Shape;415;p15">
              <a:hlinkClick r:id="rId9"/>
            </p:cNvPr>
            <p:cNvSpPr/>
            <p:nvPr/>
          </p:nvSpPr>
          <p:spPr>
            <a:xfrm>
              <a:off x="7007055" y="1510564"/>
              <a:ext cx="1509892" cy="1058226"/>
            </a:xfrm>
            <a:custGeom>
              <a:rect b="b" l="l" r="r" t="t"/>
              <a:pathLst>
                <a:path extrusionOk="0" h="1874" w="2289">
                  <a:moveTo>
                    <a:pt x="2039" y="0"/>
                  </a:moveTo>
                  <a:lnTo>
                    <a:pt x="2038" y="0"/>
                  </a:lnTo>
                  <a:lnTo>
                    <a:pt x="2037" y="1"/>
                  </a:lnTo>
                  <a:lnTo>
                    <a:pt x="1876" y="123"/>
                  </a:lnTo>
                  <a:lnTo>
                    <a:pt x="1536" y="211"/>
                  </a:lnTo>
                  <a:lnTo>
                    <a:pt x="1318" y="337"/>
                  </a:lnTo>
                  <a:lnTo>
                    <a:pt x="1230" y="543"/>
                  </a:lnTo>
                  <a:lnTo>
                    <a:pt x="1256" y="579"/>
                  </a:lnTo>
                  <a:lnTo>
                    <a:pt x="1394" y="613"/>
                  </a:lnTo>
                  <a:lnTo>
                    <a:pt x="1368" y="624"/>
                  </a:lnTo>
                  <a:lnTo>
                    <a:pt x="1263" y="649"/>
                  </a:lnTo>
                  <a:lnTo>
                    <a:pt x="1188" y="718"/>
                  </a:lnTo>
                  <a:lnTo>
                    <a:pt x="1041" y="762"/>
                  </a:lnTo>
                  <a:lnTo>
                    <a:pt x="911" y="705"/>
                  </a:lnTo>
                  <a:lnTo>
                    <a:pt x="720" y="682"/>
                  </a:lnTo>
                  <a:lnTo>
                    <a:pt x="574" y="628"/>
                  </a:lnTo>
                  <a:lnTo>
                    <a:pt x="492" y="666"/>
                  </a:lnTo>
                  <a:lnTo>
                    <a:pt x="394" y="494"/>
                  </a:lnTo>
                  <a:lnTo>
                    <a:pt x="431" y="366"/>
                  </a:lnTo>
                  <a:lnTo>
                    <a:pt x="416" y="321"/>
                  </a:lnTo>
                  <a:lnTo>
                    <a:pt x="316" y="309"/>
                  </a:lnTo>
                  <a:lnTo>
                    <a:pt x="278" y="339"/>
                  </a:lnTo>
                  <a:lnTo>
                    <a:pt x="177" y="345"/>
                  </a:lnTo>
                  <a:lnTo>
                    <a:pt x="3" y="271"/>
                  </a:lnTo>
                  <a:lnTo>
                    <a:pt x="0" y="315"/>
                  </a:lnTo>
                  <a:lnTo>
                    <a:pt x="50" y="345"/>
                  </a:lnTo>
                  <a:lnTo>
                    <a:pt x="58" y="425"/>
                  </a:lnTo>
                  <a:lnTo>
                    <a:pt x="29" y="458"/>
                  </a:lnTo>
                  <a:lnTo>
                    <a:pt x="68" y="625"/>
                  </a:lnTo>
                  <a:lnTo>
                    <a:pt x="198" y="775"/>
                  </a:lnTo>
                  <a:lnTo>
                    <a:pt x="177" y="939"/>
                  </a:lnTo>
                  <a:lnTo>
                    <a:pt x="207" y="984"/>
                  </a:lnTo>
                  <a:lnTo>
                    <a:pt x="200" y="1082"/>
                  </a:lnTo>
                  <a:lnTo>
                    <a:pt x="165" y="1176"/>
                  </a:lnTo>
                  <a:lnTo>
                    <a:pt x="229" y="1329"/>
                  </a:lnTo>
                  <a:lnTo>
                    <a:pt x="270" y="1350"/>
                  </a:lnTo>
                  <a:lnTo>
                    <a:pt x="308" y="1323"/>
                  </a:lnTo>
                  <a:lnTo>
                    <a:pt x="293" y="1372"/>
                  </a:lnTo>
                  <a:lnTo>
                    <a:pt x="180" y="1385"/>
                  </a:lnTo>
                  <a:lnTo>
                    <a:pt x="176" y="1387"/>
                  </a:lnTo>
                  <a:lnTo>
                    <a:pt x="249" y="1544"/>
                  </a:lnTo>
                  <a:lnTo>
                    <a:pt x="290" y="1559"/>
                  </a:lnTo>
                  <a:lnTo>
                    <a:pt x="399" y="1481"/>
                  </a:lnTo>
                  <a:lnTo>
                    <a:pt x="483" y="1518"/>
                  </a:lnTo>
                  <a:lnTo>
                    <a:pt x="483" y="1519"/>
                  </a:lnTo>
                  <a:lnTo>
                    <a:pt x="614" y="1532"/>
                  </a:lnTo>
                  <a:lnTo>
                    <a:pt x="666" y="1594"/>
                  </a:lnTo>
                  <a:lnTo>
                    <a:pt x="703" y="1567"/>
                  </a:lnTo>
                  <a:lnTo>
                    <a:pt x="741" y="1595"/>
                  </a:lnTo>
                  <a:lnTo>
                    <a:pt x="845" y="1542"/>
                  </a:lnTo>
                  <a:lnTo>
                    <a:pt x="983" y="1540"/>
                  </a:lnTo>
                  <a:lnTo>
                    <a:pt x="993" y="1497"/>
                  </a:lnTo>
                  <a:lnTo>
                    <a:pt x="1036" y="1501"/>
                  </a:lnTo>
                  <a:lnTo>
                    <a:pt x="1065" y="1598"/>
                  </a:lnTo>
                  <a:lnTo>
                    <a:pt x="1115" y="1624"/>
                  </a:lnTo>
                  <a:lnTo>
                    <a:pt x="1116" y="1671"/>
                  </a:lnTo>
                  <a:lnTo>
                    <a:pt x="1162" y="1674"/>
                  </a:lnTo>
                  <a:lnTo>
                    <a:pt x="1330" y="1578"/>
                  </a:lnTo>
                  <a:lnTo>
                    <a:pt x="1372" y="1601"/>
                  </a:lnTo>
                  <a:lnTo>
                    <a:pt x="1397" y="1741"/>
                  </a:lnTo>
                  <a:lnTo>
                    <a:pt x="1508" y="1821"/>
                  </a:lnTo>
                  <a:lnTo>
                    <a:pt x="1551" y="1804"/>
                  </a:lnTo>
                  <a:lnTo>
                    <a:pt x="1599" y="1861"/>
                  </a:lnTo>
                  <a:lnTo>
                    <a:pt x="1648" y="1874"/>
                  </a:lnTo>
                  <a:lnTo>
                    <a:pt x="1648" y="1873"/>
                  </a:lnTo>
                  <a:lnTo>
                    <a:pt x="1633" y="1752"/>
                  </a:lnTo>
                  <a:lnTo>
                    <a:pt x="1746" y="1667"/>
                  </a:lnTo>
                  <a:lnTo>
                    <a:pt x="1742" y="1519"/>
                  </a:lnTo>
                  <a:lnTo>
                    <a:pt x="1669" y="1448"/>
                  </a:lnTo>
                  <a:lnTo>
                    <a:pt x="1667" y="1395"/>
                  </a:lnTo>
                  <a:lnTo>
                    <a:pt x="1705" y="1353"/>
                  </a:lnTo>
                  <a:lnTo>
                    <a:pt x="1796" y="1336"/>
                  </a:lnTo>
                  <a:lnTo>
                    <a:pt x="1877" y="1284"/>
                  </a:lnTo>
                  <a:lnTo>
                    <a:pt x="1921" y="1309"/>
                  </a:lnTo>
                  <a:lnTo>
                    <a:pt x="2012" y="1288"/>
                  </a:lnTo>
                  <a:lnTo>
                    <a:pt x="2009" y="1242"/>
                  </a:lnTo>
                  <a:lnTo>
                    <a:pt x="2099" y="1130"/>
                  </a:lnTo>
                  <a:lnTo>
                    <a:pt x="2073" y="1034"/>
                  </a:lnTo>
                  <a:lnTo>
                    <a:pt x="2108" y="994"/>
                  </a:lnTo>
                  <a:lnTo>
                    <a:pt x="2168" y="994"/>
                  </a:lnTo>
                  <a:lnTo>
                    <a:pt x="2228" y="839"/>
                  </a:lnTo>
                  <a:lnTo>
                    <a:pt x="2229" y="839"/>
                  </a:lnTo>
                  <a:lnTo>
                    <a:pt x="2289" y="798"/>
                  </a:lnTo>
                  <a:lnTo>
                    <a:pt x="2235" y="661"/>
                  </a:lnTo>
                  <a:lnTo>
                    <a:pt x="2255" y="530"/>
                  </a:lnTo>
                  <a:lnTo>
                    <a:pt x="2233" y="387"/>
                  </a:lnTo>
                  <a:lnTo>
                    <a:pt x="2281" y="310"/>
                  </a:lnTo>
                  <a:lnTo>
                    <a:pt x="2228" y="174"/>
                  </a:lnTo>
                  <a:lnTo>
                    <a:pt x="2039" y="0"/>
                  </a:lnTo>
                  <a:close/>
                  <a:moveTo>
                    <a:pt x="2097" y="1128"/>
                  </a:moveTo>
                  <a:lnTo>
                    <a:pt x="2098" y="1128"/>
                  </a:lnTo>
                  <a:lnTo>
                    <a:pt x="2098" y="1129"/>
                  </a:lnTo>
                  <a:lnTo>
                    <a:pt x="2097" y="112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6" name="Google Shape;416;p15">
              <a:hlinkClick r:id="rId10"/>
            </p:cNvPr>
            <p:cNvSpPr/>
            <p:nvPr/>
          </p:nvSpPr>
          <p:spPr>
            <a:xfrm>
              <a:off x="8346330" y="938126"/>
              <a:ext cx="1155296" cy="1253301"/>
            </a:xfrm>
            <a:custGeom>
              <a:rect b="b" l="l" r="r" t="t"/>
              <a:pathLst>
                <a:path extrusionOk="0" h="2232" w="1748">
                  <a:moveTo>
                    <a:pt x="1137" y="371"/>
                  </a:moveTo>
                  <a:lnTo>
                    <a:pt x="1077" y="299"/>
                  </a:lnTo>
                  <a:lnTo>
                    <a:pt x="988" y="306"/>
                  </a:lnTo>
                  <a:lnTo>
                    <a:pt x="903" y="369"/>
                  </a:lnTo>
                  <a:lnTo>
                    <a:pt x="857" y="349"/>
                  </a:lnTo>
                  <a:lnTo>
                    <a:pt x="813" y="263"/>
                  </a:lnTo>
                  <a:lnTo>
                    <a:pt x="763" y="262"/>
                  </a:lnTo>
                  <a:lnTo>
                    <a:pt x="743" y="220"/>
                  </a:lnTo>
                  <a:lnTo>
                    <a:pt x="759" y="125"/>
                  </a:lnTo>
                  <a:lnTo>
                    <a:pt x="721" y="27"/>
                  </a:lnTo>
                  <a:lnTo>
                    <a:pt x="678" y="0"/>
                  </a:lnTo>
                  <a:lnTo>
                    <a:pt x="423" y="67"/>
                  </a:lnTo>
                  <a:lnTo>
                    <a:pt x="219" y="136"/>
                  </a:lnTo>
                  <a:lnTo>
                    <a:pt x="130" y="217"/>
                  </a:lnTo>
                  <a:lnTo>
                    <a:pt x="129" y="512"/>
                  </a:lnTo>
                  <a:lnTo>
                    <a:pt x="174" y="568"/>
                  </a:lnTo>
                  <a:lnTo>
                    <a:pt x="132" y="541"/>
                  </a:lnTo>
                  <a:lnTo>
                    <a:pt x="121" y="636"/>
                  </a:lnTo>
                  <a:lnTo>
                    <a:pt x="128" y="698"/>
                  </a:lnTo>
                  <a:lnTo>
                    <a:pt x="164" y="725"/>
                  </a:lnTo>
                  <a:lnTo>
                    <a:pt x="106" y="749"/>
                  </a:lnTo>
                  <a:lnTo>
                    <a:pt x="101" y="797"/>
                  </a:lnTo>
                  <a:lnTo>
                    <a:pt x="148" y="888"/>
                  </a:lnTo>
                  <a:lnTo>
                    <a:pt x="105" y="864"/>
                  </a:lnTo>
                  <a:lnTo>
                    <a:pt x="2" y="1013"/>
                  </a:lnTo>
                  <a:lnTo>
                    <a:pt x="0" y="1015"/>
                  </a:lnTo>
                  <a:lnTo>
                    <a:pt x="189" y="1189"/>
                  </a:lnTo>
                  <a:lnTo>
                    <a:pt x="242" y="1325"/>
                  </a:lnTo>
                  <a:lnTo>
                    <a:pt x="194" y="1402"/>
                  </a:lnTo>
                  <a:lnTo>
                    <a:pt x="216" y="1545"/>
                  </a:lnTo>
                  <a:lnTo>
                    <a:pt x="196" y="1676"/>
                  </a:lnTo>
                  <a:lnTo>
                    <a:pt x="250" y="1813"/>
                  </a:lnTo>
                  <a:lnTo>
                    <a:pt x="190" y="1854"/>
                  </a:lnTo>
                  <a:lnTo>
                    <a:pt x="212" y="1906"/>
                  </a:lnTo>
                  <a:lnTo>
                    <a:pt x="299" y="1924"/>
                  </a:lnTo>
                  <a:lnTo>
                    <a:pt x="395" y="1894"/>
                  </a:lnTo>
                  <a:lnTo>
                    <a:pt x="536" y="1931"/>
                  </a:lnTo>
                  <a:lnTo>
                    <a:pt x="571" y="1903"/>
                  </a:lnTo>
                  <a:lnTo>
                    <a:pt x="737" y="2009"/>
                  </a:lnTo>
                  <a:lnTo>
                    <a:pt x="842" y="2023"/>
                  </a:lnTo>
                  <a:lnTo>
                    <a:pt x="872" y="1989"/>
                  </a:lnTo>
                  <a:lnTo>
                    <a:pt x="911" y="2016"/>
                  </a:lnTo>
                  <a:lnTo>
                    <a:pt x="1035" y="1967"/>
                  </a:lnTo>
                  <a:lnTo>
                    <a:pt x="1076" y="1979"/>
                  </a:lnTo>
                  <a:lnTo>
                    <a:pt x="1103" y="2019"/>
                  </a:lnTo>
                  <a:lnTo>
                    <a:pt x="1092" y="2065"/>
                  </a:lnTo>
                  <a:lnTo>
                    <a:pt x="1153" y="2134"/>
                  </a:lnTo>
                  <a:lnTo>
                    <a:pt x="1293" y="2231"/>
                  </a:lnTo>
                  <a:lnTo>
                    <a:pt x="1293" y="2230"/>
                  </a:lnTo>
                  <a:lnTo>
                    <a:pt x="1293" y="2231"/>
                  </a:lnTo>
                  <a:lnTo>
                    <a:pt x="1294" y="2232"/>
                  </a:lnTo>
                  <a:lnTo>
                    <a:pt x="1295" y="2232"/>
                  </a:lnTo>
                  <a:lnTo>
                    <a:pt x="1412" y="2065"/>
                  </a:lnTo>
                  <a:lnTo>
                    <a:pt x="1373" y="2046"/>
                  </a:lnTo>
                  <a:lnTo>
                    <a:pt x="1387" y="2000"/>
                  </a:lnTo>
                  <a:lnTo>
                    <a:pt x="1362" y="1961"/>
                  </a:lnTo>
                  <a:lnTo>
                    <a:pt x="1445" y="1925"/>
                  </a:lnTo>
                  <a:lnTo>
                    <a:pt x="1396" y="1793"/>
                  </a:lnTo>
                  <a:lnTo>
                    <a:pt x="1416" y="1751"/>
                  </a:lnTo>
                  <a:lnTo>
                    <a:pt x="1537" y="1684"/>
                  </a:lnTo>
                  <a:lnTo>
                    <a:pt x="1618" y="1715"/>
                  </a:lnTo>
                  <a:lnTo>
                    <a:pt x="1634" y="1668"/>
                  </a:lnTo>
                  <a:lnTo>
                    <a:pt x="1628" y="1435"/>
                  </a:lnTo>
                  <a:lnTo>
                    <a:pt x="1671" y="1430"/>
                  </a:lnTo>
                  <a:lnTo>
                    <a:pt x="1748" y="1313"/>
                  </a:lnTo>
                  <a:lnTo>
                    <a:pt x="1727" y="1263"/>
                  </a:lnTo>
                  <a:lnTo>
                    <a:pt x="1748" y="1206"/>
                  </a:lnTo>
                  <a:lnTo>
                    <a:pt x="1735" y="1110"/>
                  </a:lnTo>
                  <a:lnTo>
                    <a:pt x="1734" y="1110"/>
                  </a:lnTo>
                  <a:lnTo>
                    <a:pt x="1734" y="1108"/>
                  </a:lnTo>
                  <a:lnTo>
                    <a:pt x="1590" y="1065"/>
                  </a:lnTo>
                  <a:lnTo>
                    <a:pt x="1683" y="1090"/>
                  </a:lnTo>
                  <a:lnTo>
                    <a:pt x="1733" y="987"/>
                  </a:lnTo>
                  <a:lnTo>
                    <a:pt x="1687" y="900"/>
                  </a:lnTo>
                  <a:lnTo>
                    <a:pt x="1719" y="795"/>
                  </a:lnTo>
                  <a:lnTo>
                    <a:pt x="1676" y="806"/>
                  </a:lnTo>
                  <a:lnTo>
                    <a:pt x="1613" y="725"/>
                  </a:lnTo>
                  <a:lnTo>
                    <a:pt x="1521" y="743"/>
                  </a:lnTo>
                  <a:lnTo>
                    <a:pt x="1437" y="722"/>
                  </a:lnTo>
                  <a:lnTo>
                    <a:pt x="1403" y="754"/>
                  </a:lnTo>
                  <a:lnTo>
                    <a:pt x="1370" y="606"/>
                  </a:lnTo>
                  <a:lnTo>
                    <a:pt x="1287" y="585"/>
                  </a:lnTo>
                  <a:lnTo>
                    <a:pt x="1270" y="541"/>
                  </a:lnTo>
                  <a:lnTo>
                    <a:pt x="1225" y="575"/>
                  </a:lnTo>
                  <a:lnTo>
                    <a:pt x="1177" y="558"/>
                  </a:lnTo>
                  <a:lnTo>
                    <a:pt x="1130" y="419"/>
                  </a:lnTo>
                  <a:lnTo>
                    <a:pt x="1137" y="371"/>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7" name="Google Shape;417;p15">
              <a:hlinkClick r:id="rId11"/>
            </p:cNvPr>
            <p:cNvSpPr/>
            <p:nvPr/>
          </p:nvSpPr>
          <p:spPr>
            <a:xfrm>
              <a:off x="9166788" y="1444826"/>
              <a:ext cx="1965909" cy="1489686"/>
            </a:xfrm>
            <a:custGeom>
              <a:rect b="b" l="l" r="r" t="t"/>
              <a:pathLst>
                <a:path extrusionOk="0" h="2665" w="2977">
                  <a:moveTo>
                    <a:pt x="1649" y="686"/>
                  </a:moveTo>
                  <a:lnTo>
                    <a:pt x="1606" y="688"/>
                  </a:lnTo>
                  <a:lnTo>
                    <a:pt x="1522" y="647"/>
                  </a:lnTo>
                  <a:lnTo>
                    <a:pt x="1473" y="601"/>
                  </a:lnTo>
                  <a:lnTo>
                    <a:pt x="1368" y="601"/>
                  </a:lnTo>
                  <a:lnTo>
                    <a:pt x="1349" y="647"/>
                  </a:lnTo>
                  <a:lnTo>
                    <a:pt x="1263" y="659"/>
                  </a:lnTo>
                  <a:lnTo>
                    <a:pt x="1210" y="541"/>
                  </a:lnTo>
                  <a:lnTo>
                    <a:pt x="1204" y="541"/>
                  </a:lnTo>
                  <a:lnTo>
                    <a:pt x="1202" y="542"/>
                  </a:lnTo>
                  <a:lnTo>
                    <a:pt x="1200" y="542"/>
                  </a:lnTo>
                  <a:lnTo>
                    <a:pt x="1160" y="546"/>
                  </a:lnTo>
                  <a:lnTo>
                    <a:pt x="1161" y="494"/>
                  </a:lnTo>
                  <a:lnTo>
                    <a:pt x="1068" y="469"/>
                  </a:lnTo>
                  <a:lnTo>
                    <a:pt x="965" y="372"/>
                  </a:lnTo>
                  <a:lnTo>
                    <a:pt x="874" y="374"/>
                  </a:lnTo>
                  <a:lnTo>
                    <a:pt x="888" y="270"/>
                  </a:lnTo>
                  <a:lnTo>
                    <a:pt x="844" y="176"/>
                  </a:lnTo>
                  <a:lnTo>
                    <a:pt x="844" y="108"/>
                  </a:lnTo>
                  <a:lnTo>
                    <a:pt x="885" y="26"/>
                  </a:lnTo>
                  <a:lnTo>
                    <a:pt x="844" y="0"/>
                  </a:lnTo>
                  <a:lnTo>
                    <a:pt x="781" y="70"/>
                  </a:lnTo>
                  <a:lnTo>
                    <a:pt x="755" y="175"/>
                  </a:lnTo>
                  <a:lnTo>
                    <a:pt x="621" y="239"/>
                  </a:lnTo>
                  <a:lnTo>
                    <a:pt x="538" y="210"/>
                  </a:lnTo>
                  <a:lnTo>
                    <a:pt x="486" y="222"/>
                  </a:lnTo>
                  <a:lnTo>
                    <a:pt x="499" y="318"/>
                  </a:lnTo>
                  <a:lnTo>
                    <a:pt x="478" y="375"/>
                  </a:lnTo>
                  <a:lnTo>
                    <a:pt x="499" y="425"/>
                  </a:lnTo>
                  <a:lnTo>
                    <a:pt x="422" y="542"/>
                  </a:lnTo>
                  <a:lnTo>
                    <a:pt x="379" y="547"/>
                  </a:lnTo>
                  <a:lnTo>
                    <a:pt x="385" y="780"/>
                  </a:lnTo>
                  <a:lnTo>
                    <a:pt x="369" y="827"/>
                  </a:lnTo>
                  <a:lnTo>
                    <a:pt x="288" y="796"/>
                  </a:lnTo>
                  <a:lnTo>
                    <a:pt x="167" y="863"/>
                  </a:lnTo>
                  <a:lnTo>
                    <a:pt x="147" y="905"/>
                  </a:lnTo>
                  <a:lnTo>
                    <a:pt x="196" y="1037"/>
                  </a:lnTo>
                  <a:lnTo>
                    <a:pt x="113" y="1073"/>
                  </a:lnTo>
                  <a:lnTo>
                    <a:pt x="138" y="1112"/>
                  </a:lnTo>
                  <a:lnTo>
                    <a:pt x="124" y="1158"/>
                  </a:lnTo>
                  <a:lnTo>
                    <a:pt x="163" y="1177"/>
                  </a:lnTo>
                  <a:lnTo>
                    <a:pt x="46" y="1344"/>
                  </a:lnTo>
                  <a:lnTo>
                    <a:pt x="45" y="1344"/>
                  </a:lnTo>
                  <a:lnTo>
                    <a:pt x="39" y="1377"/>
                  </a:lnTo>
                  <a:lnTo>
                    <a:pt x="0" y="1414"/>
                  </a:lnTo>
                  <a:lnTo>
                    <a:pt x="53" y="1550"/>
                  </a:lnTo>
                  <a:lnTo>
                    <a:pt x="93" y="1577"/>
                  </a:lnTo>
                  <a:lnTo>
                    <a:pt x="48" y="1657"/>
                  </a:lnTo>
                  <a:lnTo>
                    <a:pt x="2" y="1669"/>
                  </a:lnTo>
                  <a:lnTo>
                    <a:pt x="8" y="1809"/>
                  </a:lnTo>
                  <a:lnTo>
                    <a:pt x="65" y="1833"/>
                  </a:lnTo>
                  <a:lnTo>
                    <a:pt x="133" y="1923"/>
                  </a:lnTo>
                  <a:lnTo>
                    <a:pt x="171" y="2060"/>
                  </a:lnTo>
                  <a:lnTo>
                    <a:pt x="201" y="2024"/>
                  </a:lnTo>
                  <a:lnTo>
                    <a:pt x="256" y="2091"/>
                  </a:lnTo>
                  <a:lnTo>
                    <a:pt x="333" y="2269"/>
                  </a:lnTo>
                  <a:lnTo>
                    <a:pt x="526" y="2243"/>
                  </a:lnTo>
                  <a:lnTo>
                    <a:pt x="571" y="2266"/>
                  </a:lnTo>
                  <a:lnTo>
                    <a:pt x="604" y="2234"/>
                  </a:lnTo>
                  <a:lnTo>
                    <a:pt x="697" y="2219"/>
                  </a:lnTo>
                  <a:lnTo>
                    <a:pt x="769" y="2154"/>
                  </a:lnTo>
                  <a:lnTo>
                    <a:pt x="883" y="2173"/>
                  </a:lnTo>
                  <a:lnTo>
                    <a:pt x="892" y="2219"/>
                  </a:lnTo>
                  <a:lnTo>
                    <a:pt x="931" y="2235"/>
                  </a:lnTo>
                  <a:lnTo>
                    <a:pt x="926" y="2283"/>
                  </a:lnTo>
                  <a:lnTo>
                    <a:pt x="971" y="2287"/>
                  </a:lnTo>
                  <a:lnTo>
                    <a:pt x="997" y="2324"/>
                  </a:lnTo>
                  <a:lnTo>
                    <a:pt x="1014" y="2373"/>
                  </a:lnTo>
                  <a:lnTo>
                    <a:pt x="970" y="2413"/>
                  </a:lnTo>
                  <a:lnTo>
                    <a:pt x="1006" y="2492"/>
                  </a:lnTo>
                  <a:lnTo>
                    <a:pt x="1147" y="2524"/>
                  </a:lnTo>
                  <a:lnTo>
                    <a:pt x="1193" y="2549"/>
                  </a:lnTo>
                  <a:lnTo>
                    <a:pt x="1193" y="2596"/>
                  </a:lnTo>
                  <a:lnTo>
                    <a:pt x="1268" y="2564"/>
                  </a:lnTo>
                  <a:lnTo>
                    <a:pt x="1269" y="2563"/>
                  </a:lnTo>
                  <a:lnTo>
                    <a:pt x="1285" y="2524"/>
                  </a:lnTo>
                  <a:lnTo>
                    <a:pt x="1386" y="2460"/>
                  </a:lnTo>
                  <a:lnTo>
                    <a:pt x="1419" y="2489"/>
                  </a:lnTo>
                  <a:lnTo>
                    <a:pt x="1467" y="2472"/>
                  </a:lnTo>
                  <a:lnTo>
                    <a:pt x="1472" y="2337"/>
                  </a:lnTo>
                  <a:lnTo>
                    <a:pt x="1504" y="2298"/>
                  </a:lnTo>
                  <a:lnTo>
                    <a:pt x="1547" y="2304"/>
                  </a:lnTo>
                  <a:lnTo>
                    <a:pt x="1581" y="2251"/>
                  </a:lnTo>
                  <a:lnTo>
                    <a:pt x="1579" y="2227"/>
                  </a:lnTo>
                  <a:lnTo>
                    <a:pt x="1579" y="2226"/>
                  </a:lnTo>
                  <a:lnTo>
                    <a:pt x="1702" y="2132"/>
                  </a:lnTo>
                  <a:lnTo>
                    <a:pt x="1810" y="2202"/>
                  </a:lnTo>
                  <a:lnTo>
                    <a:pt x="1896" y="2175"/>
                  </a:lnTo>
                  <a:lnTo>
                    <a:pt x="1973" y="2236"/>
                  </a:lnTo>
                  <a:lnTo>
                    <a:pt x="2051" y="2199"/>
                  </a:lnTo>
                  <a:lnTo>
                    <a:pt x="2179" y="2307"/>
                  </a:lnTo>
                  <a:lnTo>
                    <a:pt x="2193" y="2298"/>
                  </a:lnTo>
                  <a:lnTo>
                    <a:pt x="2194" y="2298"/>
                  </a:lnTo>
                  <a:lnTo>
                    <a:pt x="2309" y="2379"/>
                  </a:lnTo>
                  <a:lnTo>
                    <a:pt x="2316" y="2525"/>
                  </a:lnTo>
                  <a:lnTo>
                    <a:pt x="2359" y="2524"/>
                  </a:lnTo>
                  <a:lnTo>
                    <a:pt x="2391" y="2607"/>
                  </a:lnTo>
                  <a:lnTo>
                    <a:pt x="2396" y="2606"/>
                  </a:lnTo>
                  <a:lnTo>
                    <a:pt x="2441" y="2616"/>
                  </a:lnTo>
                  <a:lnTo>
                    <a:pt x="2428" y="2664"/>
                  </a:lnTo>
                  <a:lnTo>
                    <a:pt x="2545" y="2665"/>
                  </a:lnTo>
                  <a:lnTo>
                    <a:pt x="2586" y="2649"/>
                  </a:lnTo>
                  <a:lnTo>
                    <a:pt x="2594" y="2599"/>
                  </a:lnTo>
                  <a:lnTo>
                    <a:pt x="2637" y="2597"/>
                  </a:lnTo>
                  <a:lnTo>
                    <a:pt x="2640" y="2546"/>
                  </a:lnTo>
                  <a:lnTo>
                    <a:pt x="2675" y="2514"/>
                  </a:lnTo>
                  <a:lnTo>
                    <a:pt x="2631" y="2387"/>
                  </a:lnTo>
                  <a:lnTo>
                    <a:pt x="2672" y="2135"/>
                  </a:lnTo>
                  <a:lnTo>
                    <a:pt x="2643" y="1966"/>
                  </a:lnTo>
                  <a:lnTo>
                    <a:pt x="2733" y="1740"/>
                  </a:lnTo>
                  <a:lnTo>
                    <a:pt x="2755" y="1483"/>
                  </a:lnTo>
                  <a:lnTo>
                    <a:pt x="2916" y="1260"/>
                  </a:lnTo>
                  <a:lnTo>
                    <a:pt x="2977" y="1086"/>
                  </a:lnTo>
                  <a:lnTo>
                    <a:pt x="2846" y="1037"/>
                  </a:lnTo>
                  <a:lnTo>
                    <a:pt x="2620" y="1028"/>
                  </a:lnTo>
                  <a:lnTo>
                    <a:pt x="2615" y="1027"/>
                  </a:lnTo>
                  <a:lnTo>
                    <a:pt x="2616" y="1025"/>
                  </a:lnTo>
                  <a:lnTo>
                    <a:pt x="2493" y="906"/>
                  </a:lnTo>
                  <a:lnTo>
                    <a:pt x="2395" y="973"/>
                  </a:lnTo>
                  <a:lnTo>
                    <a:pt x="2290" y="954"/>
                  </a:lnTo>
                  <a:lnTo>
                    <a:pt x="2251" y="974"/>
                  </a:lnTo>
                  <a:lnTo>
                    <a:pt x="2216" y="911"/>
                  </a:lnTo>
                  <a:lnTo>
                    <a:pt x="2170" y="888"/>
                  </a:lnTo>
                  <a:lnTo>
                    <a:pt x="2127" y="913"/>
                  </a:lnTo>
                  <a:lnTo>
                    <a:pt x="2123" y="961"/>
                  </a:lnTo>
                  <a:lnTo>
                    <a:pt x="2081" y="949"/>
                  </a:lnTo>
                  <a:lnTo>
                    <a:pt x="1958" y="801"/>
                  </a:lnTo>
                  <a:lnTo>
                    <a:pt x="1932" y="705"/>
                  </a:lnTo>
                  <a:lnTo>
                    <a:pt x="1886" y="672"/>
                  </a:lnTo>
                  <a:lnTo>
                    <a:pt x="1717" y="629"/>
                  </a:lnTo>
                  <a:lnTo>
                    <a:pt x="1649" y="686"/>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8" name="Google Shape;418;p15">
              <a:hlinkClick r:id="rId12"/>
            </p:cNvPr>
            <p:cNvSpPr/>
            <p:nvPr/>
          </p:nvSpPr>
          <p:spPr>
            <a:xfrm>
              <a:off x="6879085" y="3156248"/>
              <a:ext cx="1972554" cy="2480516"/>
            </a:xfrm>
            <a:custGeom>
              <a:rect b="b" l="l" r="r" t="t"/>
              <a:pathLst>
                <a:path extrusionOk="0" h="4380" w="2991">
                  <a:moveTo>
                    <a:pt x="1754" y="216"/>
                  </a:moveTo>
                  <a:lnTo>
                    <a:pt x="1673" y="167"/>
                  </a:lnTo>
                  <a:lnTo>
                    <a:pt x="1694" y="215"/>
                  </a:lnTo>
                  <a:lnTo>
                    <a:pt x="1541" y="222"/>
                  </a:lnTo>
                  <a:lnTo>
                    <a:pt x="1499" y="198"/>
                  </a:lnTo>
                  <a:lnTo>
                    <a:pt x="1479" y="100"/>
                  </a:lnTo>
                  <a:lnTo>
                    <a:pt x="1434" y="104"/>
                  </a:lnTo>
                  <a:lnTo>
                    <a:pt x="1428" y="52"/>
                  </a:lnTo>
                  <a:lnTo>
                    <a:pt x="1347" y="0"/>
                  </a:lnTo>
                  <a:lnTo>
                    <a:pt x="1243" y="97"/>
                  </a:lnTo>
                  <a:lnTo>
                    <a:pt x="1209" y="58"/>
                  </a:lnTo>
                  <a:lnTo>
                    <a:pt x="1060" y="62"/>
                  </a:lnTo>
                  <a:lnTo>
                    <a:pt x="975" y="75"/>
                  </a:lnTo>
                  <a:lnTo>
                    <a:pt x="919" y="152"/>
                  </a:lnTo>
                  <a:lnTo>
                    <a:pt x="731" y="167"/>
                  </a:lnTo>
                  <a:lnTo>
                    <a:pt x="766" y="260"/>
                  </a:lnTo>
                  <a:lnTo>
                    <a:pt x="830" y="326"/>
                  </a:lnTo>
                  <a:lnTo>
                    <a:pt x="903" y="619"/>
                  </a:lnTo>
                  <a:lnTo>
                    <a:pt x="899" y="739"/>
                  </a:lnTo>
                  <a:lnTo>
                    <a:pt x="937" y="770"/>
                  </a:lnTo>
                  <a:lnTo>
                    <a:pt x="798" y="845"/>
                  </a:lnTo>
                  <a:lnTo>
                    <a:pt x="762" y="815"/>
                  </a:lnTo>
                  <a:lnTo>
                    <a:pt x="662" y="819"/>
                  </a:lnTo>
                  <a:lnTo>
                    <a:pt x="684" y="774"/>
                  </a:lnTo>
                  <a:lnTo>
                    <a:pt x="555" y="826"/>
                  </a:lnTo>
                  <a:lnTo>
                    <a:pt x="555" y="827"/>
                  </a:lnTo>
                  <a:lnTo>
                    <a:pt x="485" y="985"/>
                  </a:lnTo>
                  <a:lnTo>
                    <a:pt x="530" y="1000"/>
                  </a:lnTo>
                  <a:lnTo>
                    <a:pt x="593" y="1131"/>
                  </a:lnTo>
                  <a:lnTo>
                    <a:pt x="551" y="1138"/>
                  </a:lnTo>
                  <a:lnTo>
                    <a:pt x="576" y="1224"/>
                  </a:lnTo>
                  <a:lnTo>
                    <a:pt x="530" y="1319"/>
                  </a:lnTo>
                  <a:lnTo>
                    <a:pt x="457" y="1372"/>
                  </a:lnTo>
                  <a:lnTo>
                    <a:pt x="477" y="1441"/>
                  </a:lnTo>
                  <a:lnTo>
                    <a:pt x="597" y="1522"/>
                  </a:lnTo>
                  <a:lnTo>
                    <a:pt x="756" y="1705"/>
                  </a:lnTo>
                  <a:lnTo>
                    <a:pt x="788" y="1823"/>
                  </a:lnTo>
                  <a:lnTo>
                    <a:pt x="788" y="1824"/>
                  </a:lnTo>
                  <a:lnTo>
                    <a:pt x="789" y="1824"/>
                  </a:lnTo>
                  <a:lnTo>
                    <a:pt x="789" y="1825"/>
                  </a:lnTo>
                  <a:lnTo>
                    <a:pt x="789" y="1826"/>
                  </a:lnTo>
                  <a:lnTo>
                    <a:pt x="797" y="1873"/>
                  </a:lnTo>
                  <a:lnTo>
                    <a:pt x="765" y="1927"/>
                  </a:lnTo>
                  <a:lnTo>
                    <a:pt x="726" y="1799"/>
                  </a:lnTo>
                  <a:lnTo>
                    <a:pt x="563" y="1627"/>
                  </a:lnTo>
                  <a:lnTo>
                    <a:pt x="548" y="1582"/>
                  </a:lnTo>
                  <a:lnTo>
                    <a:pt x="503" y="1675"/>
                  </a:lnTo>
                  <a:lnTo>
                    <a:pt x="408" y="2495"/>
                  </a:lnTo>
                  <a:lnTo>
                    <a:pt x="469" y="2367"/>
                  </a:lnTo>
                  <a:lnTo>
                    <a:pt x="537" y="2452"/>
                  </a:lnTo>
                  <a:lnTo>
                    <a:pt x="540" y="2498"/>
                  </a:lnTo>
                  <a:lnTo>
                    <a:pt x="442" y="2484"/>
                  </a:lnTo>
                  <a:lnTo>
                    <a:pt x="393" y="2597"/>
                  </a:lnTo>
                  <a:lnTo>
                    <a:pt x="394" y="2673"/>
                  </a:lnTo>
                  <a:lnTo>
                    <a:pt x="226" y="3490"/>
                  </a:lnTo>
                  <a:lnTo>
                    <a:pt x="167" y="3606"/>
                  </a:lnTo>
                  <a:lnTo>
                    <a:pt x="97" y="3710"/>
                  </a:lnTo>
                  <a:lnTo>
                    <a:pt x="0" y="3785"/>
                  </a:lnTo>
                  <a:lnTo>
                    <a:pt x="89" y="3829"/>
                  </a:lnTo>
                  <a:lnTo>
                    <a:pt x="97" y="3881"/>
                  </a:lnTo>
                  <a:lnTo>
                    <a:pt x="131" y="3846"/>
                  </a:lnTo>
                  <a:lnTo>
                    <a:pt x="232" y="3867"/>
                  </a:lnTo>
                  <a:lnTo>
                    <a:pt x="255" y="3914"/>
                  </a:lnTo>
                  <a:lnTo>
                    <a:pt x="225" y="4011"/>
                  </a:lnTo>
                  <a:lnTo>
                    <a:pt x="185" y="4049"/>
                  </a:lnTo>
                  <a:lnTo>
                    <a:pt x="204" y="4096"/>
                  </a:lnTo>
                  <a:lnTo>
                    <a:pt x="264" y="4110"/>
                  </a:lnTo>
                  <a:lnTo>
                    <a:pt x="271" y="4052"/>
                  </a:lnTo>
                  <a:lnTo>
                    <a:pt x="317" y="4037"/>
                  </a:lnTo>
                  <a:lnTo>
                    <a:pt x="320" y="4091"/>
                  </a:lnTo>
                  <a:lnTo>
                    <a:pt x="410" y="4142"/>
                  </a:lnTo>
                  <a:lnTo>
                    <a:pt x="559" y="4204"/>
                  </a:lnTo>
                  <a:lnTo>
                    <a:pt x="655" y="4199"/>
                  </a:lnTo>
                  <a:lnTo>
                    <a:pt x="695" y="4276"/>
                  </a:lnTo>
                  <a:lnTo>
                    <a:pt x="815" y="4380"/>
                  </a:lnTo>
                  <a:lnTo>
                    <a:pt x="850" y="4353"/>
                  </a:lnTo>
                  <a:lnTo>
                    <a:pt x="886" y="4377"/>
                  </a:lnTo>
                  <a:lnTo>
                    <a:pt x="975" y="4328"/>
                  </a:lnTo>
                  <a:lnTo>
                    <a:pt x="975" y="4327"/>
                  </a:lnTo>
                  <a:lnTo>
                    <a:pt x="992" y="4184"/>
                  </a:lnTo>
                  <a:lnTo>
                    <a:pt x="1016" y="4139"/>
                  </a:lnTo>
                  <a:lnTo>
                    <a:pt x="1067" y="4127"/>
                  </a:lnTo>
                  <a:lnTo>
                    <a:pt x="1061" y="4078"/>
                  </a:lnTo>
                  <a:lnTo>
                    <a:pt x="1184" y="3928"/>
                  </a:lnTo>
                  <a:lnTo>
                    <a:pt x="1172" y="3878"/>
                  </a:lnTo>
                  <a:lnTo>
                    <a:pt x="1213" y="3855"/>
                  </a:lnTo>
                  <a:lnTo>
                    <a:pt x="1206" y="3736"/>
                  </a:lnTo>
                  <a:lnTo>
                    <a:pt x="1161" y="3735"/>
                  </a:lnTo>
                  <a:lnTo>
                    <a:pt x="1184" y="3691"/>
                  </a:lnTo>
                  <a:lnTo>
                    <a:pt x="1145" y="3595"/>
                  </a:lnTo>
                  <a:lnTo>
                    <a:pt x="1045" y="3590"/>
                  </a:lnTo>
                  <a:lnTo>
                    <a:pt x="1021" y="3546"/>
                  </a:lnTo>
                  <a:lnTo>
                    <a:pt x="1085" y="3365"/>
                  </a:lnTo>
                  <a:lnTo>
                    <a:pt x="1077" y="3262"/>
                  </a:lnTo>
                  <a:lnTo>
                    <a:pt x="1221" y="3217"/>
                  </a:lnTo>
                  <a:lnTo>
                    <a:pt x="1231" y="3266"/>
                  </a:lnTo>
                  <a:lnTo>
                    <a:pt x="1269" y="3245"/>
                  </a:lnTo>
                  <a:lnTo>
                    <a:pt x="1274" y="3196"/>
                  </a:lnTo>
                  <a:lnTo>
                    <a:pt x="1332" y="3206"/>
                  </a:lnTo>
                  <a:lnTo>
                    <a:pt x="1352" y="3167"/>
                  </a:lnTo>
                  <a:lnTo>
                    <a:pt x="1480" y="3178"/>
                  </a:lnTo>
                  <a:lnTo>
                    <a:pt x="1557" y="3131"/>
                  </a:lnTo>
                  <a:lnTo>
                    <a:pt x="1688" y="3148"/>
                  </a:lnTo>
                  <a:lnTo>
                    <a:pt x="1729" y="3125"/>
                  </a:lnTo>
                  <a:lnTo>
                    <a:pt x="1784" y="3049"/>
                  </a:lnTo>
                  <a:lnTo>
                    <a:pt x="1827" y="3053"/>
                  </a:lnTo>
                  <a:lnTo>
                    <a:pt x="1807" y="3007"/>
                  </a:lnTo>
                  <a:lnTo>
                    <a:pt x="1875" y="2917"/>
                  </a:lnTo>
                  <a:lnTo>
                    <a:pt x="1837" y="2895"/>
                  </a:lnTo>
                  <a:lnTo>
                    <a:pt x="1838" y="2848"/>
                  </a:lnTo>
                  <a:lnTo>
                    <a:pt x="1953" y="2815"/>
                  </a:lnTo>
                  <a:lnTo>
                    <a:pt x="1912" y="2667"/>
                  </a:lnTo>
                  <a:lnTo>
                    <a:pt x="1963" y="2616"/>
                  </a:lnTo>
                  <a:lnTo>
                    <a:pt x="2036" y="2511"/>
                  </a:lnTo>
                  <a:lnTo>
                    <a:pt x="2127" y="2454"/>
                  </a:lnTo>
                  <a:lnTo>
                    <a:pt x="2118" y="2396"/>
                  </a:lnTo>
                  <a:lnTo>
                    <a:pt x="2187" y="2344"/>
                  </a:lnTo>
                  <a:lnTo>
                    <a:pt x="2209" y="2256"/>
                  </a:lnTo>
                  <a:lnTo>
                    <a:pt x="2219" y="2174"/>
                  </a:lnTo>
                  <a:lnTo>
                    <a:pt x="2343" y="2163"/>
                  </a:lnTo>
                  <a:lnTo>
                    <a:pt x="2447" y="2262"/>
                  </a:lnTo>
                  <a:lnTo>
                    <a:pt x="2526" y="2218"/>
                  </a:lnTo>
                  <a:lnTo>
                    <a:pt x="2631" y="2221"/>
                  </a:lnTo>
                  <a:lnTo>
                    <a:pt x="2680" y="2189"/>
                  </a:lnTo>
                  <a:lnTo>
                    <a:pt x="2657" y="2135"/>
                  </a:lnTo>
                  <a:lnTo>
                    <a:pt x="2704" y="2116"/>
                  </a:lnTo>
                  <a:lnTo>
                    <a:pt x="2708" y="2061"/>
                  </a:lnTo>
                  <a:lnTo>
                    <a:pt x="2744" y="2029"/>
                  </a:lnTo>
                  <a:lnTo>
                    <a:pt x="2716" y="1993"/>
                  </a:lnTo>
                  <a:lnTo>
                    <a:pt x="2832" y="1837"/>
                  </a:lnTo>
                  <a:lnTo>
                    <a:pt x="2843" y="1782"/>
                  </a:lnTo>
                  <a:lnTo>
                    <a:pt x="2938" y="1814"/>
                  </a:lnTo>
                  <a:lnTo>
                    <a:pt x="2907" y="1586"/>
                  </a:lnTo>
                  <a:lnTo>
                    <a:pt x="2934" y="1548"/>
                  </a:lnTo>
                  <a:lnTo>
                    <a:pt x="2916" y="1455"/>
                  </a:lnTo>
                  <a:lnTo>
                    <a:pt x="2847" y="1365"/>
                  </a:lnTo>
                  <a:lnTo>
                    <a:pt x="2991" y="1226"/>
                  </a:lnTo>
                  <a:lnTo>
                    <a:pt x="2956" y="1116"/>
                  </a:lnTo>
                  <a:lnTo>
                    <a:pt x="2963" y="1050"/>
                  </a:lnTo>
                  <a:lnTo>
                    <a:pt x="2907" y="912"/>
                  </a:lnTo>
                  <a:lnTo>
                    <a:pt x="2796" y="833"/>
                  </a:lnTo>
                  <a:lnTo>
                    <a:pt x="2777" y="770"/>
                  </a:lnTo>
                  <a:lnTo>
                    <a:pt x="2703" y="767"/>
                  </a:lnTo>
                  <a:lnTo>
                    <a:pt x="2661" y="780"/>
                  </a:lnTo>
                  <a:lnTo>
                    <a:pt x="2460" y="735"/>
                  </a:lnTo>
                  <a:lnTo>
                    <a:pt x="2430" y="777"/>
                  </a:lnTo>
                  <a:lnTo>
                    <a:pt x="2255" y="794"/>
                  </a:lnTo>
                  <a:lnTo>
                    <a:pt x="2212" y="840"/>
                  </a:lnTo>
                  <a:lnTo>
                    <a:pt x="2186" y="801"/>
                  </a:lnTo>
                  <a:lnTo>
                    <a:pt x="2097" y="819"/>
                  </a:lnTo>
                  <a:lnTo>
                    <a:pt x="2058" y="801"/>
                  </a:lnTo>
                  <a:lnTo>
                    <a:pt x="2080" y="754"/>
                  </a:lnTo>
                  <a:lnTo>
                    <a:pt x="2041" y="733"/>
                  </a:lnTo>
                  <a:lnTo>
                    <a:pt x="2003" y="645"/>
                  </a:lnTo>
                  <a:lnTo>
                    <a:pt x="1957" y="645"/>
                  </a:lnTo>
                  <a:lnTo>
                    <a:pt x="1886" y="575"/>
                  </a:lnTo>
                  <a:lnTo>
                    <a:pt x="1898" y="480"/>
                  </a:lnTo>
                  <a:lnTo>
                    <a:pt x="1759" y="266"/>
                  </a:lnTo>
                  <a:lnTo>
                    <a:pt x="1754" y="216"/>
                  </a:lnTo>
                  <a:close/>
                  <a:moveTo>
                    <a:pt x="1140" y="3878"/>
                  </a:moveTo>
                  <a:lnTo>
                    <a:pt x="1141" y="3923"/>
                  </a:lnTo>
                  <a:lnTo>
                    <a:pt x="1106" y="3895"/>
                  </a:lnTo>
                  <a:lnTo>
                    <a:pt x="1140" y="3878"/>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19" name="Google Shape;419;p15">
              <a:hlinkClick r:id="rId13"/>
            </p:cNvPr>
            <p:cNvSpPr/>
            <p:nvPr/>
          </p:nvSpPr>
          <p:spPr>
            <a:xfrm>
              <a:off x="7519151" y="4379739"/>
              <a:ext cx="2340121" cy="1514978"/>
            </a:xfrm>
            <a:custGeom>
              <a:rect b="b" l="l" r="r" t="t"/>
              <a:pathLst>
                <a:path extrusionOk="0" h="2716" w="3545">
                  <a:moveTo>
                    <a:pt x="102" y="1099"/>
                  </a:moveTo>
                  <a:lnTo>
                    <a:pt x="110" y="1202"/>
                  </a:lnTo>
                  <a:lnTo>
                    <a:pt x="46" y="1383"/>
                  </a:lnTo>
                  <a:lnTo>
                    <a:pt x="70" y="1427"/>
                  </a:lnTo>
                  <a:lnTo>
                    <a:pt x="170" y="1432"/>
                  </a:lnTo>
                  <a:lnTo>
                    <a:pt x="209" y="1528"/>
                  </a:lnTo>
                  <a:lnTo>
                    <a:pt x="186" y="1572"/>
                  </a:lnTo>
                  <a:lnTo>
                    <a:pt x="231" y="1573"/>
                  </a:lnTo>
                  <a:lnTo>
                    <a:pt x="238" y="1692"/>
                  </a:lnTo>
                  <a:lnTo>
                    <a:pt x="197" y="1715"/>
                  </a:lnTo>
                  <a:lnTo>
                    <a:pt x="209" y="1765"/>
                  </a:lnTo>
                  <a:lnTo>
                    <a:pt x="86" y="1915"/>
                  </a:lnTo>
                  <a:lnTo>
                    <a:pt x="92" y="1964"/>
                  </a:lnTo>
                  <a:lnTo>
                    <a:pt x="41" y="1976"/>
                  </a:lnTo>
                  <a:lnTo>
                    <a:pt x="17" y="2021"/>
                  </a:lnTo>
                  <a:lnTo>
                    <a:pt x="0" y="2164"/>
                  </a:lnTo>
                  <a:lnTo>
                    <a:pt x="0" y="2165"/>
                  </a:lnTo>
                  <a:lnTo>
                    <a:pt x="2" y="2164"/>
                  </a:lnTo>
                  <a:lnTo>
                    <a:pt x="176" y="2327"/>
                  </a:lnTo>
                  <a:lnTo>
                    <a:pt x="363" y="2299"/>
                  </a:lnTo>
                  <a:lnTo>
                    <a:pt x="401" y="2334"/>
                  </a:lnTo>
                  <a:lnTo>
                    <a:pt x="549" y="2331"/>
                  </a:lnTo>
                  <a:lnTo>
                    <a:pt x="648" y="2338"/>
                  </a:lnTo>
                  <a:lnTo>
                    <a:pt x="683" y="2301"/>
                  </a:lnTo>
                  <a:lnTo>
                    <a:pt x="677" y="2195"/>
                  </a:lnTo>
                  <a:lnTo>
                    <a:pt x="715" y="2173"/>
                  </a:lnTo>
                  <a:lnTo>
                    <a:pt x="971" y="2253"/>
                  </a:lnTo>
                  <a:lnTo>
                    <a:pt x="1044" y="2325"/>
                  </a:lnTo>
                  <a:lnTo>
                    <a:pt x="1142" y="2318"/>
                  </a:lnTo>
                  <a:lnTo>
                    <a:pt x="1230" y="2441"/>
                  </a:lnTo>
                  <a:lnTo>
                    <a:pt x="1246" y="2393"/>
                  </a:lnTo>
                  <a:lnTo>
                    <a:pt x="1296" y="2391"/>
                  </a:lnTo>
                  <a:lnTo>
                    <a:pt x="1456" y="2472"/>
                  </a:lnTo>
                  <a:lnTo>
                    <a:pt x="1459" y="2473"/>
                  </a:lnTo>
                  <a:lnTo>
                    <a:pt x="1430" y="2552"/>
                  </a:lnTo>
                  <a:lnTo>
                    <a:pt x="1564" y="2596"/>
                  </a:lnTo>
                  <a:lnTo>
                    <a:pt x="1600" y="2688"/>
                  </a:lnTo>
                  <a:lnTo>
                    <a:pt x="1649" y="2692"/>
                  </a:lnTo>
                  <a:lnTo>
                    <a:pt x="1718" y="2625"/>
                  </a:lnTo>
                  <a:lnTo>
                    <a:pt x="1766" y="2623"/>
                  </a:lnTo>
                  <a:lnTo>
                    <a:pt x="1911" y="2657"/>
                  </a:lnTo>
                  <a:lnTo>
                    <a:pt x="1981" y="2716"/>
                  </a:lnTo>
                  <a:lnTo>
                    <a:pt x="2077" y="2709"/>
                  </a:lnTo>
                  <a:lnTo>
                    <a:pt x="2077" y="2661"/>
                  </a:lnTo>
                  <a:lnTo>
                    <a:pt x="2201" y="2591"/>
                  </a:lnTo>
                  <a:lnTo>
                    <a:pt x="2297" y="2573"/>
                  </a:lnTo>
                  <a:lnTo>
                    <a:pt x="2429" y="2612"/>
                  </a:lnTo>
                  <a:lnTo>
                    <a:pt x="2340" y="2493"/>
                  </a:lnTo>
                  <a:lnTo>
                    <a:pt x="2334" y="2206"/>
                  </a:lnTo>
                  <a:lnTo>
                    <a:pt x="2341" y="2046"/>
                  </a:lnTo>
                  <a:lnTo>
                    <a:pt x="2428" y="1872"/>
                  </a:lnTo>
                  <a:lnTo>
                    <a:pt x="2467" y="1827"/>
                  </a:lnTo>
                  <a:lnTo>
                    <a:pt x="2552" y="1761"/>
                  </a:lnTo>
                  <a:lnTo>
                    <a:pt x="2656" y="1761"/>
                  </a:lnTo>
                  <a:lnTo>
                    <a:pt x="2757" y="1641"/>
                  </a:lnTo>
                  <a:lnTo>
                    <a:pt x="2925" y="1512"/>
                  </a:lnTo>
                  <a:lnTo>
                    <a:pt x="3054" y="1474"/>
                  </a:lnTo>
                  <a:lnTo>
                    <a:pt x="3099" y="1554"/>
                  </a:lnTo>
                  <a:lnTo>
                    <a:pt x="3139" y="1565"/>
                  </a:lnTo>
                  <a:lnTo>
                    <a:pt x="3140" y="1563"/>
                  </a:lnTo>
                  <a:lnTo>
                    <a:pt x="3141" y="1564"/>
                  </a:lnTo>
                  <a:lnTo>
                    <a:pt x="3198" y="1466"/>
                  </a:lnTo>
                  <a:lnTo>
                    <a:pt x="3286" y="1438"/>
                  </a:lnTo>
                  <a:lnTo>
                    <a:pt x="3271" y="1395"/>
                  </a:lnTo>
                  <a:lnTo>
                    <a:pt x="3335" y="1316"/>
                  </a:lnTo>
                  <a:lnTo>
                    <a:pt x="3386" y="1330"/>
                  </a:lnTo>
                  <a:lnTo>
                    <a:pt x="3415" y="1157"/>
                  </a:lnTo>
                  <a:lnTo>
                    <a:pt x="3545" y="1009"/>
                  </a:lnTo>
                  <a:lnTo>
                    <a:pt x="3448" y="905"/>
                  </a:lnTo>
                  <a:lnTo>
                    <a:pt x="3444" y="815"/>
                  </a:lnTo>
                  <a:lnTo>
                    <a:pt x="3405" y="743"/>
                  </a:lnTo>
                  <a:lnTo>
                    <a:pt x="3312" y="687"/>
                  </a:lnTo>
                  <a:lnTo>
                    <a:pt x="3270" y="686"/>
                  </a:lnTo>
                  <a:lnTo>
                    <a:pt x="3231" y="724"/>
                  </a:lnTo>
                  <a:lnTo>
                    <a:pt x="3229" y="671"/>
                  </a:lnTo>
                  <a:lnTo>
                    <a:pt x="3122" y="744"/>
                  </a:lnTo>
                  <a:lnTo>
                    <a:pt x="3002" y="663"/>
                  </a:lnTo>
                  <a:lnTo>
                    <a:pt x="2895" y="429"/>
                  </a:lnTo>
                  <a:lnTo>
                    <a:pt x="2864" y="282"/>
                  </a:lnTo>
                  <a:lnTo>
                    <a:pt x="2726" y="156"/>
                  </a:lnTo>
                  <a:lnTo>
                    <a:pt x="2682" y="152"/>
                  </a:lnTo>
                  <a:lnTo>
                    <a:pt x="2679" y="199"/>
                  </a:lnTo>
                  <a:lnTo>
                    <a:pt x="2582" y="178"/>
                  </a:lnTo>
                  <a:lnTo>
                    <a:pt x="2559" y="85"/>
                  </a:lnTo>
                  <a:lnTo>
                    <a:pt x="2524" y="59"/>
                  </a:lnTo>
                  <a:lnTo>
                    <a:pt x="2405" y="167"/>
                  </a:lnTo>
                  <a:lnTo>
                    <a:pt x="2379" y="130"/>
                  </a:lnTo>
                  <a:lnTo>
                    <a:pt x="2274" y="390"/>
                  </a:lnTo>
                  <a:lnTo>
                    <a:pt x="2273" y="390"/>
                  </a:lnTo>
                  <a:lnTo>
                    <a:pt x="2232" y="306"/>
                  </a:lnTo>
                  <a:lnTo>
                    <a:pt x="2241" y="257"/>
                  </a:lnTo>
                  <a:lnTo>
                    <a:pt x="2203" y="231"/>
                  </a:lnTo>
                  <a:lnTo>
                    <a:pt x="2183" y="163"/>
                  </a:lnTo>
                  <a:lnTo>
                    <a:pt x="2105" y="96"/>
                  </a:lnTo>
                  <a:lnTo>
                    <a:pt x="2033" y="166"/>
                  </a:lnTo>
                  <a:lnTo>
                    <a:pt x="1986" y="313"/>
                  </a:lnTo>
                  <a:lnTo>
                    <a:pt x="1927" y="394"/>
                  </a:lnTo>
                  <a:lnTo>
                    <a:pt x="1830" y="367"/>
                  </a:lnTo>
                  <a:lnTo>
                    <a:pt x="1751" y="422"/>
                  </a:lnTo>
                  <a:lnTo>
                    <a:pt x="1702" y="339"/>
                  </a:lnTo>
                  <a:lnTo>
                    <a:pt x="1728" y="245"/>
                  </a:lnTo>
                  <a:lnTo>
                    <a:pt x="1669" y="147"/>
                  </a:lnTo>
                  <a:lnTo>
                    <a:pt x="1656" y="58"/>
                  </a:lnTo>
                  <a:lnTo>
                    <a:pt x="1551" y="55"/>
                  </a:lnTo>
                  <a:lnTo>
                    <a:pt x="1472" y="99"/>
                  </a:lnTo>
                  <a:lnTo>
                    <a:pt x="1368" y="0"/>
                  </a:lnTo>
                  <a:lnTo>
                    <a:pt x="1244" y="11"/>
                  </a:lnTo>
                  <a:lnTo>
                    <a:pt x="1234" y="93"/>
                  </a:lnTo>
                  <a:lnTo>
                    <a:pt x="1212" y="181"/>
                  </a:lnTo>
                  <a:lnTo>
                    <a:pt x="1143" y="233"/>
                  </a:lnTo>
                  <a:lnTo>
                    <a:pt x="1152" y="291"/>
                  </a:lnTo>
                  <a:lnTo>
                    <a:pt x="1061" y="348"/>
                  </a:lnTo>
                  <a:lnTo>
                    <a:pt x="988" y="453"/>
                  </a:lnTo>
                  <a:lnTo>
                    <a:pt x="937" y="504"/>
                  </a:lnTo>
                  <a:lnTo>
                    <a:pt x="978" y="652"/>
                  </a:lnTo>
                  <a:lnTo>
                    <a:pt x="863" y="685"/>
                  </a:lnTo>
                  <a:lnTo>
                    <a:pt x="862" y="732"/>
                  </a:lnTo>
                  <a:lnTo>
                    <a:pt x="900" y="754"/>
                  </a:lnTo>
                  <a:lnTo>
                    <a:pt x="832" y="844"/>
                  </a:lnTo>
                  <a:lnTo>
                    <a:pt x="852" y="890"/>
                  </a:lnTo>
                  <a:lnTo>
                    <a:pt x="809" y="886"/>
                  </a:lnTo>
                  <a:lnTo>
                    <a:pt x="754" y="962"/>
                  </a:lnTo>
                  <a:lnTo>
                    <a:pt x="713" y="985"/>
                  </a:lnTo>
                  <a:lnTo>
                    <a:pt x="582" y="968"/>
                  </a:lnTo>
                  <a:lnTo>
                    <a:pt x="505" y="1015"/>
                  </a:lnTo>
                  <a:lnTo>
                    <a:pt x="377" y="1004"/>
                  </a:lnTo>
                  <a:lnTo>
                    <a:pt x="357" y="1043"/>
                  </a:lnTo>
                  <a:lnTo>
                    <a:pt x="299" y="1033"/>
                  </a:lnTo>
                  <a:lnTo>
                    <a:pt x="294" y="1082"/>
                  </a:lnTo>
                  <a:lnTo>
                    <a:pt x="256" y="1103"/>
                  </a:lnTo>
                  <a:lnTo>
                    <a:pt x="246" y="1054"/>
                  </a:lnTo>
                  <a:lnTo>
                    <a:pt x="102" y="1099"/>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sp>
          <p:nvSpPr>
            <p:cNvPr id="420" name="Google Shape;420;p15">
              <a:hlinkClick r:id="rId14"/>
            </p:cNvPr>
            <p:cNvSpPr/>
            <p:nvPr/>
          </p:nvSpPr>
          <p:spPr>
            <a:xfrm>
              <a:off x="8615385" y="3367275"/>
              <a:ext cx="2241683" cy="1514240"/>
            </a:xfrm>
            <a:custGeom>
              <a:rect b="b" l="l" r="r" t="t"/>
              <a:pathLst>
                <a:path extrusionOk="0" h="2650" w="3404">
                  <a:moveTo>
                    <a:pt x="3140" y="454"/>
                  </a:moveTo>
                  <a:lnTo>
                    <a:pt x="3083" y="365"/>
                  </a:lnTo>
                  <a:lnTo>
                    <a:pt x="3090" y="319"/>
                  </a:lnTo>
                  <a:lnTo>
                    <a:pt x="3039" y="307"/>
                  </a:lnTo>
                  <a:lnTo>
                    <a:pt x="2910" y="317"/>
                  </a:lnTo>
                  <a:lnTo>
                    <a:pt x="2833" y="386"/>
                  </a:lnTo>
                  <a:lnTo>
                    <a:pt x="2780" y="362"/>
                  </a:lnTo>
                  <a:lnTo>
                    <a:pt x="2738" y="457"/>
                  </a:lnTo>
                  <a:lnTo>
                    <a:pt x="2774" y="507"/>
                  </a:lnTo>
                  <a:lnTo>
                    <a:pt x="2667" y="595"/>
                  </a:lnTo>
                  <a:lnTo>
                    <a:pt x="2559" y="611"/>
                  </a:lnTo>
                  <a:lnTo>
                    <a:pt x="2567" y="526"/>
                  </a:lnTo>
                  <a:lnTo>
                    <a:pt x="2656" y="469"/>
                  </a:lnTo>
                  <a:lnTo>
                    <a:pt x="2672" y="356"/>
                  </a:lnTo>
                  <a:lnTo>
                    <a:pt x="2619" y="322"/>
                  </a:lnTo>
                  <a:lnTo>
                    <a:pt x="2619" y="323"/>
                  </a:lnTo>
                  <a:lnTo>
                    <a:pt x="2539" y="429"/>
                  </a:lnTo>
                  <a:lnTo>
                    <a:pt x="2456" y="483"/>
                  </a:lnTo>
                  <a:lnTo>
                    <a:pt x="2396" y="486"/>
                  </a:lnTo>
                  <a:lnTo>
                    <a:pt x="2389" y="441"/>
                  </a:lnTo>
                  <a:lnTo>
                    <a:pt x="2338" y="415"/>
                  </a:lnTo>
                  <a:lnTo>
                    <a:pt x="2276" y="485"/>
                  </a:lnTo>
                  <a:lnTo>
                    <a:pt x="2232" y="489"/>
                  </a:lnTo>
                  <a:lnTo>
                    <a:pt x="2230" y="439"/>
                  </a:lnTo>
                  <a:lnTo>
                    <a:pt x="2187" y="438"/>
                  </a:lnTo>
                  <a:lnTo>
                    <a:pt x="2121" y="313"/>
                  </a:lnTo>
                  <a:lnTo>
                    <a:pt x="2046" y="261"/>
                  </a:lnTo>
                  <a:lnTo>
                    <a:pt x="1963" y="281"/>
                  </a:lnTo>
                  <a:lnTo>
                    <a:pt x="1872" y="257"/>
                  </a:lnTo>
                  <a:lnTo>
                    <a:pt x="1782" y="598"/>
                  </a:lnTo>
                  <a:lnTo>
                    <a:pt x="1696" y="473"/>
                  </a:lnTo>
                  <a:lnTo>
                    <a:pt x="1671" y="512"/>
                  </a:lnTo>
                  <a:lnTo>
                    <a:pt x="1633" y="484"/>
                  </a:lnTo>
                  <a:lnTo>
                    <a:pt x="1599" y="513"/>
                  </a:lnTo>
                  <a:lnTo>
                    <a:pt x="1565" y="484"/>
                  </a:lnTo>
                  <a:lnTo>
                    <a:pt x="1529" y="515"/>
                  </a:lnTo>
                  <a:lnTo>
                    <a:pt x="1525" y="563"/>
                  </a:lnTo>
                  <a:lnTo>
                    <a:pt x="1437" y="627"/>
                  </a:lnTo>
                  <a:lnTo>
                    <a:pt x="1406" y="591"/>
                  </a:lnTo>
                  <a:lnTo>
                    <a:pt x="1283" y="616"/>
                  </a:lnTo>
                  <a:lnTo>
                    <a:pt x="1203" y="563"/>
                  </a:lnTo>
                  <a:lnTo>
                    <a:pt x="1204" y="514"/>
                  </a:lnTo>
                  <a:lnTo>
                    <a:pt x="1260" y="437"/>
                  </a:lnTo>
                  <a:lnTo>
                    <a:pt x="1268" y="346"/>
                  </a:lnTo>
                  <a:lnTo>
                    <a:pt x="1243" y="309"/>
                  </a:lnTo>
                  <a:lnTo>
                    <a:pt x="1122" y="261"/>
                  </a:lnTo>
                  <a:lnTo>
                    <a:pt x="1020" y="40"/>
                  </a:lnTo>
                  <a:lnTo>
                    <a:pt x="929" y="138"/>
                  </a:lnTo>
                  <a:lnTo>
                    <a:pt x="862" y="79"/>
                  </a:lnTo>
                  <a:lnTo>
                    <a:pt x="819" y="105"/>
                  </a:lnTo>
                  <a:lnTo>
                    <a:pt x="721" y="103"/>
                  </a:lnTo>
                  <a:lnTo>
                    <a:pt x="632" y="0"/>
                  </a:lnTo>
                  <a:lnTo>
                    <a:pt x="570" y="1"/>
                  </a:lnTo>
                  <a:lnTo>
                    <a:pt x="498" y="62"/>
                  </a:lnTo>
                  <a:lnTo>
                    <a:pt x="369" y="109"/>
                  </a:lnTo>
                  <a:lnTo>
                    <a:pt x="334" y="138"/>
                  </a:lnTo>
                  <a:lnTo>
                    <a:pt x="359" y="226"/>
                  </a:lnTo>
                  <a:lnTo>
                    <a:pt x="334" y="265"/>
                  </a:lnTo>
                  <a:lnTo>
                    <a:pt x="200" y="281"/>
                  </a:lnTo>
                  <a:lnTo>
                    <a:pt x="146" y="379"/>
                  </a:lnTo>
                  <a:lnTo>
                    <a:pt x="165" y="442"/>
                  </a:lnTo>
                  <a:lnTo>
                    <a:pt x="276" y="521"/>
                  </a:lnTo>
                  <a:lnTo>
                    <a:pt x="332" y="659"/>
                  </a:lnTo>
                  <a:lnTo>
                    <a:pt x="325" y="725"/>
                  </a:lnTo>
                  <a:lnTo>
                    <a:pt x="360" y="835"/>
                  </a:lnTo>
                  <a:lnTo>
                    <a:pt x="216" y="974"/>
                  </a:lnTo>
                  <a:lnTo>
                    <a:pt x="285" y="1064"/>
                  </a:lnTo>
                  <a:lnTo>
                    <a:pt x="303" y="1157"/>
                  </a:lnTo>
                  <a:lnTo>
                    <a:pt x="276" y="1195"/>
                  </a:lnTo>
                  <a:lnTo>
                    <a:pt x="307" y="1423"/>
                  </a:lnTo>
                  <a:lnTo>
                    <a:pt x="212" y="1391"/>
                  </a:lnTo>
                  <a:lnTo>
                    <a:pt x="201" y="1446"/>
                  </a:lnTo>
                  <a:lnTo>
                    <a:pt x="85" y="1602"/>
                  </a:lnTo>
                  <a:lnTo>
                    <a:pt x="113" y="1638"/>
                  </a:lnTo>
                  <a:lnTo>
                    <a:pt x="77" y="1670"/>
                  </a:lnTo>
                  <a:lnTo>
                    <a:pt x="73" y="1725"/>
                  </a:lnTo>
                  <a:lnTo>
                    <a:pt x="26" y="1744"/>
                  </a:lnTo>
                  <a:lnTo>
                    <a:pt x="49" y="1798"/>
                  </a:lnTo>
                  <a:lnTo>
                    <a:pt x="0" y="1830"/>
                  </a:lnTo>
                  <a:lnTo>
                    <a:pt x="13" y="1919"/>
                  </a:lnTo>
                  <a:lnTo>
                    <a:pt x="72" y="2017"/>
                  </a:lnTo>
                  <a:lnTo>
                    <a:pt x="46" y="2111"/>
                  </a:lnTo>
                  <a:lnTo>
                    <a:pt x="95" y="2194"/>
                  </a:lnTo>
                  <a:lnTo>
                    <a:pt x="174" y="2139"/>
                  </a:lnTo>
                  <a:lnTo>
                    <a:pt x="271" y="2166"/>
                  </a:lnTo>
                  <a:lnTo>
                    <a:pt x="330" y="2085"/>
                  </a:lnTo>
                  <a:lnTo>
                    <a:pt x="377" y="1938"/>
                  </a:lnTo>
                  <a:lnTo>
                    <a:pt x="449" y="1868"/>
                  </a:lnTo>
                  <a:lnTo>
                    <a:pt x="527" y="1935"/>
                  </a:lnTo>
                  <a:lnTo>
                    <a:pt x="547" y="2003"/>
                  </a:lnTo>
                  <a:lnTo>
                    <a:pt x="585" y="2029"/>
                  </a:lnTo>
                  <a:lnTo>
                    <a:pt x="576" y="2078"/>
                  </a:lnTo>
                  <a:lnTo>
                    <a:pt x="617" y="2162"/>
                  </a:lnTo>
                  <a:lnTo>
                    <a:pt x="618" y="2162"/>
                  </a:lnTo>
                  <a:lnTo>
                    <a:pt x="723" y="1902"/>
                  </a:lnTo>
                  <a:lnTo>
                    <a:pt x="749" y="1939"/>
                  </a:lnTo>
                  <a:lnTo>
                    <a:pt x="868" y="1831"/>
                  </a:lnTo>
                  <a:lnTo>
                    <a:pt x="903" y="1857"/>
                  </a:lnTo>
                  <a:lnTo>
                    <a:pt x="926" y="1950"/>
                  </a:lnTo>
                  <a:lnTo>
                    <a:pt x="1023" y="1971"/>
                  </a:lnTo>
                  <a:lnTo>
                    <a:pt x="1026" y="1924"/>
                  </a:lnTo>
                  <a:lnTo>
                    <a:pt x="1070" y="1928"/>
                  </a:lnTo>
                  <a:lnTo>
                    <a:pt x="1208" y="2054"/>
                  </a:lnTo>
                  <a:lnTo>
                    <a:pt x="1239" y="2201"/>
                  </a:lnTo>
                  <a:lnTo>
                    <a:pt x="1346" y="2435"/>
                  </a:lnTo>
                  <a:lnTo>
                    <a:pt x="1466" y="2516"/>
                  </a:lnTo>
                  <a:lnTo>
                    <a:pt x="1573" y="2443"/>
                  </a:lnTo>
                  <a:lnTo>
                    <a:pt x="1575" y="2496"/>
                  </a:lnTo>
                  <a:lnTo>
                    <a:pt x="1614" y="2458"/>
                  </a:lnTo>
                  <a:lnTo>
                    <a:pt x="1656" y="2459"/>
                  </a:lnTo>
                  <a:lnTo>
                    <a:pt x="1749" y="2515"/>
                  </a:lnTo>
                  <a:lnTo>
                    <a:pt x="1748" y="2455"/>
                  </a:lnTo>
                  <a:lnTo>
                    <a:pt x="1837" y="2466"/>
                  </a:lnTo>
                  <a:lnTo>
                    <a:pt x="1891" y="2536"/>
                  </a:lnTo>
                  <a:lnTo>
                    <a:pt x="2024" y="2471"/>
                  </a:lnTo>
                  <a:lnTo>
                    <a:pt x="2061" y="2494"/>
                  </a:lnTo>
                  <a:lnTo>
                    <a:pt x="2101" y="2459"/>
                  </a:lnTo>
                  <a:lnTo>
                    <a:pt x="2109" y="2553"/>
                  </a:lnTo>
                  <a:lnTo>
                    <a:pt x="2251" y="2567"/>
                  </a:lnTo>
                  <a:lnTo>
                    <a:pt x="2252" y="2613"/>
                  </a:lnTo>
                  <a:lnTo>
                    <a:pt x="2332" y="2650"/>
                  </a:lnTo>
                  <a:lnTo>
                    <a:pt x="2397" y="2573"/>
                  </a:lnTo>
                  <a:lnTo>
                    <a:pt x="2449" y="2568"/>
                  </a:lnTo>
                  <a:lnTo>
                    <a:pt x="2452" y="2490"/>
                  </a:lnTo>
                  <a:lnTo>
                    <a:pt x="2298" y="2397"/>
                  </a:lnTo>
                  <a:lnTo>
                    <a:pt x="2276" y="2355"/>
                  </a:lnTo>
                  <a:lnTo>
                    <a:pt x="2325" y="2272"/>
                  </a:lnTo>
                  <a:lnTo>
                    <a:pt x="2389" y="2295"/>
                  </a:lnTo>
                  <a:lnTo>
                    <a:pt x="2427" y="2254"/>
                  </a:lnTo>
                  <a:lnTo>
                    <a:pt x="2381" y="2217"/>
                  </a:lnTo>
                  <a:lnTo>
                    <a:pt x="2419" y="2106"/>
                  </a:lnTo>
                  <a:lnTo>
                    <a:pt x="2508" y="2101"/>
                  </a:lnTo>
                  <a:lnTo>
                    <a:pt x="2512" y="2047"/>
                  </a:lnTo>
                  <a:lnTo>
                    <a:pt x="2527" y="1997"/>
                  </a:lnTo>
                  <a:lnTo>
                    <a:pt x="2611" y="1977"/>
                  </a:lnTo>
                  <a:lnTo>
                    <a:pt x="2625" y="1931"/>
                  </a:lnTo>
                  <a:lnTo>
                    <a:pt x="2818" y="1869"/>
                  </a:lnTo>
                  <a:lnTo>
                    <a:pt x="2865" y="1887"/>
                  </a:lnTo>
                  <a:lnTo>
                    <a:pt x="2872" y="1791"/>
                  </a:lnTo>
                  <a:lnTo>
                    <a:pt x="2803" y="1741"/>
                  </a:lnTo>
                  <a:lnTo>
                    <a:pt x="2777" y="1673"/>
                  </a:lnTo>
                  <a:lnTo>
                    <a:pt x="2801" y="1610"/>
                  </a:lnTo>
                  <a:lnTo>
                    <a:pt x="2921" y="1667"/>
                  </a:lnTo>
                  <a:lnTo>
                    <a:pt x="2951" y="1635"/>
                  </a:lnTo>
                  <a:lnTo>
                    <a:pt x="3053" y="1615"/>
                  </a:lnTo>
                  <a:lnTo>
                    <a:pt x="3053" y="1613"/>
                  </a:lnTo>
                  <a:lnTo>
                    <a:pt x="3348" y="1478"/>
                  </a:lnTo>
                  <a:lnTo>
                    <a:pt x="3379" y="1419"/>
                  </a:lnTo>
                  <a:lnTo>
                    <a:pt x="3361" y="1375"/>
                  </a:lnTo>
                  <a:lnTo>
                    <a:pt x="3404" y="1291"/>
                  </a:lnTo>
                  <a:lnTo>
                    <a:pt x="3292" y="1208"/>
                  </a:lnTo>
                  <a:lnTo>
                    <a:pt x="3258" y="1118"/>
                  </a:lnTo>
                  <a:lnTo>
                    <a:pt x="3269" y="1068"/>
                  </a:lnTo>
                  <a:lnTo>
                    <a:pt x="3183" y="1030"/>
                  </a:lnTo>
                  <a:lnTo>
                    <a:pt x="3139" y="987"/>
                  </a:lnTo>
                  <a:lnTo>
                    <a:pt x="3132" y="935"/>
                  </a:lnTo>
                  <a:lnTo>
                    <a:pt x="3260" y="800"/>
                  </a:lnTo>
                  <a:lnTo>
                    <a:pt x="3276" y="750"/>
                  </a:lnTo>
                  <a:lnTo>
                    <a:pt x="3224" y="676"/>
                  </a:lnTo>
                  <a:lnTo>
                    <a:pt x="3104" y="555"/>
                  </a:lnTo>
                  <a:lnTo>
                    <a:pt x="3140" y="454"/>
                  </a:lnTo>
                  <a:close/>
                  <a:moveTo>
                    <a:pt x="1993" y="2450"/>
                  </a:moveTo>
                  <a:lnTo>
                    <a:pt x="1931" y="2470"/>
                  </a:lnTo>
                  <a:lnTo>
                    <a:pt x="1901" y="2434"/>
                  </a:lnTo>
                  <a:lnTo>
                    <a:pt x="1921" y="2384"/>
                  </a:lnTo>
                  <a:lnTo>
                    <a:pt x="1961" y="2346"/>
                  </a:lnTo>
                  <a:lnTo>
                    <a:pt x="2030" y="2391"/>
                  </a:lnTo>
                  <a:lnTo>
                    <a:pt x="1993" y="2450"/>
                  </a:lnTo>
                  <a:close/>
                </a:path>
              </a:pathLst>
            </a:custGeom>
            <a:solidFill>
              <a:schemeClr val="lt1"/>
            </a:solidFill>
            <a:ln cap="flat" cmpd="sng" w="9525">
              <a:solidFill>
                <a:srgbClr val="002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entury Gothic"/>
                <a:ea typeface="Century Gothic"/>
                <a:cs typeface="Century Gothic"/>
                <a:sym typeface="Century Gothic"/>
              </a:endParaRPr>
            </a:p>
          </p:txBody>
        </p:sp>
      </p:grpSp>
      <p:sp>
        <p:nvSpPr>
          <p:cNvPr id="421" name="Google Shape;421;p15"/>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2 / L’INVESTISSEMENT EN IMMOBILIER LOGISTIQUE &amp; INDUSTRIEL</a:t>
            </a:r>
            <a:endParaRPr/>
          </a:p>
        </p:txBody>
      </p:sp>
      <p:sp>
        <p:nvSpPr>
          <p:cNvPr id="422" name="Google Shape;422;p15"/>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DES VALEURS LOCATIVES </a:t>
            </a:r>
            <a:endParaRPr/>
          </a:p>
        </p:txBody>
      </p:sp>
      <p:sp>
        <p:nvSpPr>
          <p:cNvPr id="423" name="Google Shape;423;p15"/>
          <p:cNvSpPr txBox="1"/>
          <p:nvPr/>
        </p:nvSpPr>
        <p:spPr>
          <a:xfrm>
            <a:off x="10000179" y="6531536"/>
            <a:ext cx="1569660"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 Explore</a:t>
            </a:r>
            <a:endParaRPr/>
          </a:p>
        </p:txBody>
      </p:sp>
      <p:cxnSp>
        <p:nvCxnSpPr>
          <p:cNvPr id="424" name="Google Shape;424;p15"/>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425" name="Google Shape;425;p15"/>
          <p:cNvSpPr txBox="1"/>
          <p:nvPr/>
        </p:nvSpPr>
        <p:spPr>
          <a:xfrm>
            <a:off x="7569936" y="2453214"/>
            <a:ext cx="960740" cy="397001"/>
          </a:xfrm>
          <a:prstGeom prst="rect">
            <a:avLst/>
          </a:prstGeom>
          <a:noFill/>
          <a:ln>
            <a:noFill/>
          </a:ln>
        </p:spPr>
        <p:txBody>
          <a:bodyPr anchorCtr="0" anchor="t" bIns="51800" lIns="72000" spcFirstLastPara="1" rIns="72000" wrap="square" tIns="51800">
            <a:spAutoFit/>
          </a:bodyPr>
          <a:lstStyle/>
          <a:p>
            <a:pPr indent="0" lvl="0" marL="0" marR="0" rtl="0" algn="ctr">
              <a:spcBef>
                <a:spcPts val="0"/>
              </a:spcBef>
              <a:spcAft>
                <a:spcPts val="0"/>
              </a:spcAft>
              <a:buNone/>
            </a:pPr>
            <a:r>
              <a:rPr b="1" lang="fr-FR" sz="1100">
                <a:solidFill>
                  <a:srgbClr val="004E9E"/>
                </a:solidFill>
                <a:latin typeface="Oxygen"/>
                <a:ea typeface="Oxygen"/>
                <a:cs typeface="Oxygen"/>
                <a:sym typeface="Oxygen"/>
              </a:rPr>
              <a:t>48€ à 84€ </a:t>
            </a:r>
            <a:endParaRPr/>
          </a:p>
          <a:p>
            <a:pPr indent="0" lvl="0" marL="0" marR="0" rtl="0" algn="ctr">
              <a:spcBef>
                <a:spcPts val="0"/>
              </a:spcBef>
              <a:spcAft>
                <a:spcPts val="0"/>
              </a:spcAft>
              <a:buNone/>
            </a:pPr>
            <a:r>
              <a:rPr lang="fr-FR" sz="800">
                <a:solidFill>
                  <a:srgbClr val="3F3F3F"/>
                </a:solidFill>
                <a:latin typeface="Oxygen"/>
                <a:ea typeface="Oxygen"/>
                <a:cs typeface="Oxygen"/>
                <a:sym typeface="Oxygen"/>
              </a:rPr>
              <a:t>IDF*</a:t>
            </a:r>
            <a:endParaRPr/>
          </a:p>
        </p:txBody>
      </p:sp>
      <p:sp>
        <p:nvSpPr>
          <p:cNvPr id="426" name="Google Shape;426;p15"/>
          <p:cNvSpPr txBox="1"/>
          <p:nvPr/>
        </p:nvSpPr>
        <p:spPr>
          <a:xfrm>
            <a:off x="8540114" y="4234481"/>
            <a:ext cx="1257594" cy="427779"/>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b="1" lang="fr-FR" sz="1200">
                <a:solidFill>
                  <a:srgbClr val="004E9E"/>
                </a:solidFill>
                <a:latin typeface="Oxygen"/>
                <a:ea typeface="Oxygen"/>
                <a:cs typeface="Oxygen"/>
                <a:sym typeface="Oxygen"/>
              </a:rPr>
              <a:t>55€ à 67€ </a:t>
            </a:r>
            <a:endParaRPr/>
          </a:p>
          <a:p>
            <a:pPr indent="0" lvl="0" marL="0" marR="0" rtl="0" algn="l">
              <a:spcBef>
                <a:spcPts val="0"/>
              </a:spcBef>
              <a:spcAft>
                <a:spcPts val="0"/>
              </a:spcAft>
              <a:buNone/>
            </a:pPr>
            <a:r>
              <a:rPr lang="fr-FR" sz="900">
                <a:solidFill>
                  <a:srgbClr val="3F3F3F"/>
                </a:solidFill>
                <a:latin typeface="Oxygen"/>
                <a:ea typeface="Oxygen"/>
                <a:cs typeface="Oxygen"/>
                <a:sym typeface="Oxygen"/>
              </a:rPr>
              <a:t>Lyon</a:t>
            </a:r>
            <a:endParaRPr/>
          </a:p>
        </p:txBody>
      </p:sp>
      <p:sp>
        <p:nvSpPr>
          <p:cNvPr id="427" name="Google Shape;427;p15"/>
          <p:cNvSpPr txBox="1"/>
          <p:nvPr/>
        </p:nvSpPr>
        <p:spPr>
          <a:xfrm>
            <a:off x="8886527" y="5376767"/>
            <a:ext cx="987973" cy="427779"/>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b="1" lang="fr-FR" sz="1200">
                <a:solidFill>
                  <a:srgbClr val="004E9E"/>
                </a:solidFill>
                <a:latin typeface="Oxygen"/>
                <a:ea typeface="Oxygen"/>
                <a:cs typeface="Oxygen"/>
                <a:sym typeface="Oxygen"/>
              </a:rPr>
              <a:t>55€ à 64€ </a:t>
            </a:r>
            <a:endParaRPr/>
          </a:p>
          <a:p>
            <a:pPr indent="0" lvl="0" marL="0" marR="0" rtl="0" algn="l">
              <a:spcBef>
                <a:spcPts val="0"/>
              </a:spcBef>
              <a:spcAft>
                <a:spcPts val="0"/>
              </a:spcAft>
              <a:buNone/>
            </a:pPr>
            <a:r>
              <a:rPr lang="fr-FR" sz="900">
                <a:solidFill>
                  <a:srgbClr val="3F3F3F"/>
                </a:solidFill>
                <a:latin typeface="Oxygen"/>
                <a:ea typeface="Oxygen"/>
                <a:cs typeface="Oxygen"/>
                <a:sym typeface="Oxygen"/>
              </a:rPr>
              <a:t>Marseille</a:t>
            </a:r>
            <a:endParaRPr/>
          </a:p>
        </p:txBody>
      </p:sp>
      <p:sp>
        <p:nvSpPr>
          <p:cNvPr id="428" name="Google Shape;428;p15"/>
          <p:cNvSpPr txBox="1"/>
          <p:nvPr/>
        </p:nvSpPr>
        <p:spPr>
          <a:xfrm>
            <a:off x="7651127" y="1893314"/>
            <a:ext cx="1015712" cy="427779"/>
          </a:xfrm>
          <a:prstGeom prst="rect">
            <a:avLst/>
          </a:prstGeom>
          <a:noFill/>
          <a:ln>
            <a:noFill/>
          </a:ln>
        </p:spPr>
        <p:txBody>
          <a:bodyPr anchorCtr="0" anchor="t" bIns="51800" lIns="72000" spcFirstLastPara="1" rIns="72000" wrap="square" tIns="51800">
            <a:spAutoFit/>
          </a:bodyPr>
          <a:lstStyle/>
          <a:p>
            <a:pPr indent="0" lvl="0" marL="0" marR="0" rtl="0" algn="ctr">
              <a:spcBef>
                <a:spcPts val="0"/>
              </a:spcBef>
              <a:spcAft>
                <a:spcPts val="0"/>
              </a:spcAft>
              <a:buNone/>
            </a:pPr>
            <a:r>
              <a:rPr b="1" lang="fr-FR" sz="1200">
                <a:solidFill>
                  <a:srgbClr val="004E9E"/>
                </a:solidFill>
                <a:latin typeface="Oxygen"/>
                <a:ea typeface="Oxygen"/>
                <a:cs typeface="Oxygen"/>
                <a:sym typeface="Oxygen"/>
              </a:rPr>
              <a:t>40€ à 53€ </a:t>
            </a:r>
            <a:endParaRPr/>
          </a:p>
          <a:p>
            <a:pPr indent="0" lvl="0" marL="0" marR="0" rtl="0" algn="ctr">
              <a:spcBef>
                <a:spcPts val="0"/>
              </a:spcBef>
              <a:spcAft>
                <a:spcPts val="0"/>
              </a:spcAft>
              <a:buNone/>
            </a:pPr>
            <a:r>
              <a:rPr lang="fr-FR" sz="900">
                <a:solidFill>
                  <a:srgbClr val="3F3F3F"/>
                </a:solidFill>
                <a:latin typeface="Oxygen"/>
                <a:ea typeface="Oxygen"/>
                <a:cs typeface="Oxygen"/>
                <a:sym typeface="Oxygen"/>
              </a:rPr>
              <a:t>Lille</a:t>
            </a:r>
            <a:endParaRPr/>
          </a:p>
        </p:txBody>
      </p:sp>
      <p:sp>
        <p:nvSpPr>
          <p:cNvPr id="429" name="Google Shape;429;p15"/>
          <p:cNvSpPr txBox="1"/>
          <p:nvPr/>
        </p:nvSpPr>
        <p:spPr>
          <a:xfrm>
            <a:off x="7214917" y="3289204"/>
            <a:ext cx="928297" cy="427779"/>
          </a:xfrm>
          <a:prstGeom prst="rect">
            <a:avLst/>
          </a:prstGeom>
          <a:noFill/>
          <a:ln>
            <a:noFill/>
          </a:ln>
        </p:spPr>
        <p:txBody>
          <a:bodyPr anchorCtr="0" anchor="t" bIns="51800" lIns="72000" spcFirstLastPara="1" rIns="72000" wrap="square" tIns="51800">
            <a:spAutoFit/>
          </a:bodyPr>
          <a:lstStyle/>
          <a:p>
            <a:pPr indent="0" lvl="0" marL="0" marR="0" rtl="0" algn="r">
              <a:spcBef>
                <a:spcPts val="0"/>
              </a:spcBef>
              <a:spcAft>
                <a:spcPts val="0"/>
              </a:spcAft>
              <a:buNone/>
            </a:pPr>
            <a:r>
              <a:rPr b="1" lang="fr-FR" sz="1200">
                <a:solidFill>
                  <a:srgbClr val="004E9E"/>
                </a:solidFill>
                <a:latin typeface="Oxygen"/>
                <a:ea typeface="Oxygen"/>
                <a:cs typeface="Oxygen"/>
                <a:sym typeface="Oxygen"/>
              </a:rPr>
              <a:t>44€ à 52€ </a:t>
            </a:r>
            <a:endParaRPr/>
          </a:p>
          <a:p>
            <a:pPr indent="0" lvl="0" marL="0" marR="0" rtl="0" algn="r">
              <a:spcBef>
                <a:spcPts val="0"/>
              </a:spcBef>
              <a:spcAft>
                <a:spcPts val="0"/>
              </a:spcAft>
              <a:buNone/>
            </a:pPr>
            <a:r>
              <a:rPr lang="fr-FR" sz="900">
                <a:solidFill>
                  <a:srgbClr val="3F3F3F"/>
                </a:solidFill>
                <a:latin typeface="Oxygen"/>
                <a:ea typeface="Oxygen"/>
                <a:cs typeface="Oxygen"/>
                <a:sym typeface="Oxygen"/>
              </a:rPr>
              <a:t>Orleans </a:t>
            </a:r>
            <a:endParaRPr/>
          </a:p>
        </p:txBody>
      </p:sp>
      <p:sp>
        <p:nvSpPr>
          <p:cNvPr id="430" name="Google Shape;430;p15"/>
          <p:cNvSpPr txBox="1"/>
          <p:nvPr/>
        </p:nvSpPr>
        <p:spPr>
          <a:xfrm>
            <a:off x="8713711" y="2445645"/>
            <a:ext cx="1006581" cy="427779"/>
          </a:xfrm>
          <a:prstGeom prst="rect">
            <a:avLst/>
          </a:prstGeom>
          <a:noFill/>
          <a:ln>
            <a:noFill/>
          </a:ln>
        </p:spPr>
        <p:txBody>
          <a:bodyPr anchorCtr="0" anchor="t" bIns="51800" lIns="72000" spcFirstLastPara="1" rIns="72000" wrap="square" tIns="51800">
            <a:spAutoFit/>
          </a:bodyPr>
          <a:lstStyle/>
          <a:p>
            <a:pPr indent="0" lvl="0" marL="0" marR="0" rtl="0" algn="r">
              <a:spcBef>
                <a:spcPts val="0"/>
              </a:spcBef>
              <a:spcAft>
                <a:spcPts val="0"/>
              </a:spcAft>
              <a:buNone/>
            </a:pPr>
            <a:r>
              <a:rPr b="1" lang="fr-FR" sz="1200">
                <a:solidFill>
                  <a:srgbClr val="004E9E"/>
                </a:solidFill>
                <a:latin typeface="Oxygen"/>
                <a:ea typeface="Oxygen"/>
                <a:cs typeface="Oxygen"/>
                <a:sym typeface="Oxygen"/>
              </a:rPr>
              <a:t>44€ à 58€ </a:t>
            </a:r>
            <a:endParaRPr/>
          </a:p>
          <a:p>
            <a:pPr indent="0" lvl="0" marL="0" marR="0" rtl="0" algn="r">
              <a:spcBef>
                <a:spcPts val="0"/>
              </a:spcBef>
              <a:spcAft>
                <a:spcPts val="0"/>
              </a:spcAft>
              <a:buNone/>
            </a:pPr>
            <a:r>
              <a:rPr lang="fr-FR" sz="900">
                <a:solidFill>
                  <a:srgbClr val="3F3F3F"/>
                </a:solidFill>
                <a:latin typeface="Oxygen"/>
                <a:ea typeface="Oxygen"/>
                <a:cs typeface="Oxygen"/>
                <a:sym typeface="Oxygen"/>
              </a:rPr>
              <a:t>Strasbourg </a:t>
            </a:r>
            <a:endParaRPr/>
          </a:p>
        </p:txBody>
      </p:sp>
      <p:sp>
        <p:nvSpPr>
          <p:cNvPr id="431" name="Google Shape;431;p15"/>
          <p:cNvSpPr txBox="1"/>
          <p:nvPr/>
        </p:nvSpPr>
        <p:spPr>
          <a:xfrm>
            <a:off x="6608208" y="2309368"/>
            <a:ext cx="913368" cy="427779"/>
          </a:xfrm>
          <a:prstGeom prst="rect">
            <a:avLst/>
          </a:prstGeom>
          <a:noFill/>
          <a:ln>
            <a:noFill/>
          </a:ln>
        </p:spPr>
        <p:txBody>
          <a:bodyPr anchorCtr="0" anchor="t" bIns="51800" lIns="72000" spcFirstLastPara="1" rIns="72000" wrap="square" tIns="51800">
            <a:spAutoFit/>
          </a:bodyPr>
          <a:lstStyle/>
          <a:p>
            <a:pPr indent="0" lvl="0" marL="0" marR="0" rtl="0" algn="r">
              <a:spcBef>
                <a:spcPts val="0"/>
              </a:spcBef>
              <a:spcAft>
                <a:spcPts val="0"/>
              </a:spcAft>
              <a:buNone/>
            </a:pPr>
            <a:r>
              <a:rPr b="1" lang="fr-FR" sz="1200">
                <a:solidFill>
                  <a:srgbClr val="004E9E"/>
                </a:solidFill>
                <a:latin typeface="Oxygen"/>
                <a:ea typeface="Oxygen"/>
                <a:cs typeface="Oxygen"/>
                <a:sym typeface="Oxygen"/>
              </a:rPr>
              <a:t>45€ à 54€ </a:t>
            </a:r>
            <a:endParaRPr/>
          </a:p>
          <a:p>
            <a:pPr indent="0" lvl="0" marL="0" marR="0" rtl="0" algn="r">
              <a:spcBef>
                <a:spcPts val="0"/>
              </a:spcBef>
              <a:spcAft>
                <a:spcPts val="0"/>
              </a:spcAft>
              <a:buNone/>
            </a:pPr>
            <a:r>
              <a:rPr lang="fr-FR" sz="900">
                <a:solidFill>
                  <a:srgbClr val="3F3F3F"/>
                </a:solidFill>
                <a:latin typeface="Oxygen"/>
                <a:ea typeface="Oxygen"/>
                <a:cs typeface="Oxygen"/>
                <a:sym typeface="Oxygen"/>
              </a:rPr>
              <a:t>Le Havre </a:t>
            </a:r>
            <a:endParaRPr/>
          </a:p>
        </p:txBody>
      </p:sp>
      <p:sp>
        <p:nvSpPr>
          <p:cNvPr id="432" name="Google Shape;432;p15"/>
          <p:cNvSpPr txBox="1"/>
          <p:nvPr/>
        </p:nvSpPr>
        <p:spPr>
          <a:xfrm>
            <a:off x="7382633" y="5178271"/>
            <a:ext cx="987972" cy="427779"/>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b="1" lang="fr-FR" sz="1200">
                <a:solidFill>
                  <a:srgbClr val="004E9E"/>
                </a:solidFill>
                <a:latin typeface="Oxygen"/>
                <a:ea typeface="Oxygen"/>
                <a:cs typeface="Oxygen"/>
                <a:sym typeface="Oxygen"/>
              </a:rPr>
              <a:t>55€ à 64€ </a:t>
            </a:r>
            <a:endParaRPr/>
          </a:p>
          <a:p>
            <a:pPr indent="0" lvl="0" marL="0" marR="0" rtl="0" algn="l">
              <a:spcBef>
                <a:spcPts val="0"/>
              </a:spcBef>
              <a:spcAft>
                <a:spcPts val="0"/>
              </a:spcAft>
              <a:buNone/>
            </a:pPr>
            <a:r>
              <a:rPr lang="fr-FR" sz="900">
                <a:solidFill>
                  <a:srgbClr val="3F3F3F"/>
                </a:solidFill>
                <a:latin typeface="Oxygen"/>
                <a:ea typeface="Oxygen"/>
                <a:cs typeface="Oxygen"/>
                <a:sym typeface="Oxygen"/>
              </a:rPr>
              <a:t>Toulouse</a:t>
            </a:r>
            <a:endParaRPr/>
          </a:p>
        </p:txBody>
      </p:sp>
      <p:sp>
        <p:nvSpPr>
          <p:cNvPr id="433" name="Google Shape;433;p15"/>
          <p:cNvSpPr txBox="1"/>
          <p:nvPr/>
        </p:nvSpPr>
        <p:spPr>
          <a:xfrm>
            <a:off x="5909573" y="2652151"/>
            <a:ext cx="1295218" cy="427779"/>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b="1" lang="fr-FR" sz="1200">
                <a:solidFill>
                  <a:srgbClr val="004E9E"/>
                </a:solidFill>
                <a:latin typeface="Oxygen"/>
                <a:ea typeface="Oxygen"/>
                <a:cs typeface="Oxygen"/>
                <a:sym typeface="Oxygen"/>
              </a:rPr>
              <a:t>45€ à 55€ </a:t>
            </a:r>
            <a:endParaRPr/>
          </a:p>
          <a:p>
            <a:pPr indent="0" lvl="0" marL="0" marR="0" rtl="0" algn="l">
              <a:spcBef>
                <a:spcPts val="0"/>
              </a:spcBef>
              <a:spcAft>
                <a:spcPts val="0"/>
              </a:spcAft>
              <a:buNone/>
            </a:pPr>
            <a:r>
              <a:rPr lang="fr-FR" sz="900">
                <a:solidFill>
                  <a:srgbClr val="3F3F3F"/>
                </a:solidFill>
                <a:latin typeface="Oxygen"/>
                <a:ea typeface="Oxygen"/>
                <a:cs typeface="Oxygen"/>
                <a:sym typeface="Oxygen"/>
              </a:rPr>
              <a:t>Rennes </a:t>
            </a:r>
            <a:endParaRPr/>
          </a:p>
        </p:txBody>
      </p:sp>
      <p:sp>
        <p:nvSpPr>
          <p:cNvPr id="434" name="Google Shape;434;p15"/>
          <p:cNvSpPr txBox="1"/>
          <p:nvPr/>
        </p:nvSpPr>
        <p:spPr>
          <a:xfrm>
            <a:off x="761623" y="1050171"/>
            <a:ext cx="4098890" cy="3707364"/>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E"/>
                </a:solidFill>
                <a:latin typeface="Oxygen"/>
                <a:ea typeface="Oxygen"/>
                <a:cs typeface="Oxygen"/>
                <a:sym typeface="Oxygen"/>
              </a:rPr>
              <a:t>LES VALEURS LOCATIVES POURSUIVENT LEUR AUGMENTATION</a:t>
            </a:r>
            <a:endParaRPr/>
          </a:p>
          <a:p>
            <a:pPr indent="0" lvl="0" marL="0" marR="9374" rtl="0" algn="just">
              <a:lnSpc>
                <a:spcPct val="105900"/>
              </a:lnSpc>
              <a:spcBef>
                <a:spcPts val="738"/>
              </a:spcBef>
              <a:spcAft>
                <a:spcPts val="0"/>
              </a:spcAft>
              <a:buNone/>
            </a:pPr>
            <a:r>
              <a:rPr b="1" lang="fr-FR" sz="900">
                <a:solidFill>
                  <a:schemeClr val="dk1"/>
                </a:solidFill>
                <a:latin typeface="Oxygen"/>
                <a:ea typeface="Oxygen"/>
                <a:cs typeface="Oxygen"/>
                <a:sym typeface="Oxygen"/>
              </a:rPr>
              <a:t>Les loyers de la logistique continuent de manifester une progression constante</a:t>
            </a:r>
            <a:r>
              <a:rPr lang="fr-FR" sz="900">
                <a:solidFill>
                  <a:schemeClr val="dk1"/>
                </a:solidFill>
                <a:latin typeface="Oxygen"/>
                <a:ea typeface="Oxygen"/>
                <a:cs typeface="Oxygen"/>
                <a:sym typeface="Oxygen"/>
              </a:rPr>
              <a:t>, amorcée au cours des trois dernières années à l'échelle nationale. Les loyers Prime ont enregistré </a:t>
            </a:r>
            <a:r>
              <a:rPr b="1" lang="fr-FR" sz="900">
                <a:solidFill>
                  <a:schemeClr val="dk1"/>
                </a:solidFill>
                <a:latin typeface="Oxygen"/>
                <a:ea typeface="Oxygen"/>
                <a:cs typeface="Oxygen"/>
                <a:sym typeface="Oxygen"/>
              </a:rPr>
              <a:t>une augmentation de 8% </a:t>
            </a:r>
            <a:r>
              <a:rPr lang="fr-FR" sz="900">
                <a:solidFill>
                  <a:schemeClr val="dk1"/>
                </a:solidFill>
                <a:latin typeface="Oxygen"/>
                <a:ea typeface="Oxygen"/>
                <a:cs typeface="Oxygen"/>
                <a:sym typeface="Oxygen"/>
              </a:rPr>
              <a:t>en 2023 sur les principaux marchés situés le long de la dorsale, </a:t>
            </a:r>
            <a:r>
              <a:rPr b="1" lang="fr-FR" sz="900">
                <a:solidFill>
                  <a:schemeClr val="dk1"/>
                </a:solidFill>
                <a:latin typeface="Oxygen"/>
                <a:ea typeface="Oxygen"/>
                <a:cs typeface="Oxygen"/>
                <a:sym typeface="Oxygen"/>
              </a:rPr>
              <a:t>affichant une croissance de +20% sur une période de trois ans.</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Au cours des trois derniers mois, des augmentations significatives ont été observées. Dans la région parisienne, le loyer Prime pour des entrepôts de classe A dépassant les 10 000 m² atteint </a:t>
            </a:r>
            <a:r>
              <a:rPr b="1" lang="fr-FR" sz="900">
                <a:solidFill>
                  <a:schemeClr val="dk1"/>
                </a:solidFill>
                <a:latin typeface="Oxygen"/>
                <a:ea typeface="Oxygen"/>
                <a:cs typeface="Oxygen"/>
                <a:sym typeface="Oxygen"/>
              </a:rPr>
              <a:t>plus de 80€/m²</a:t>
            </a:r>
            <a:r>
              <a:rPr lang="fr-FR" sz="900">
                <a:solidFill>
                  <a:schemeClr val="dk1"/>
                </a:solidFill>
                <a:latin typeface="Oxygen"/>
                <a:ea typeface="Oxygen"/>
                <a:cs typeface="Oxygen"/>
                <a:sym typeface="Oxygen"/>
              </a:rPr>
              <a:t>, tandis qu'il approche les 100€/m² pour des cellules unitaires de taille inférieure à </a:t>
            </a:r>
            <a:br>
              <a:rPr lang="fr-FR" sz="900">
                <a:solidFill>
                  <a:schemeClr val="dk1"/>
                </a:solidFill>
                <a:latin typeface="Oxygen"/>
                <a:ea typeface="Oxygen"/>
                <a:cs typeface="Oxygen"/>
                <a:sym typeface="Oxygen"/>
              </a:rPr>
            </a:br>
            <a:r>
              <a:rPr lang="fr-FR" sz="900">
                <a:solidFill>
                  <a:schemeClr val="dk1"/>
                </a:solidFill>
                <a:latin typeface="Oxygen"/>
                <a:ea typeface="Oxygen"/>
                <a:cs typeface="Oxygen"/>
                <a:sym typeface="Oxygen"/>
              </a:rPr>
              <a:t>10 000 m². De manière similaire, le loyer Prime a enregistré </a:t>
            </a:r>
            <a:r>
              <a:rPr b="1" lang="fr-FR" sz="900">
                <a:solidFill>
                  <a:schemeClr val="dk1"/>
                </a:solidFill>
                <a:latin typeface="Oxygen"/>
                <a:ea typeface="Oxygen"/>
                <a:cs typeface="Oxygen"/>
                <a:sym typeface="Oxygen"/>
              </a:rPr>
              <a:t>une augmentation de plus de 10 %</a:t>
            </a:r>
            <a:r>
              <a:rPr lang="fr-FR" sz="900">
                <a:solidFill>
                  <a:schemeClr val="dk1"/>
                </a:solidFill>
                <a:latin typeface="Oxygen"/>
                <a:ea typeface="Oxygen"/>
                <a:cs typeface="Oxygen"/>
                <a:sym typeface="Oxygen"/>
              </a:rPr>
              <a:t> dans la région PACA, atteignant 64€/m², dans la région des Hauts-de-France (53€/m²) et finalement au sein de la AuRA où les loyers Prime atteignent 67€/m².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Ces évolutions ont été plus importantes en 1</a:t>
            </a:r>
            <a:r>
              <a:rPr baseline="30000" lang="fr-FR" sz="900">
                <a:solidFill>
                  <a:schemeClr val="dk1"/>
                </a:solidFill>
                <a:latin typeface="Oxygen"/>
                <a:ea typeface="Oxygen"/>
                <a:cs typeface="Oxygen"/>
                <a:sym typeface="Oxygen"/>
              </a:rPr>
              <a:t>ère</a:t>
            </a:r>
            <a:r>
              <a:rPr lang="fr-FR" sz="900">
                <a:solidFill>
                  <a:schemeClr val="dk1"/>
                </a:solidFill>
                <a:latin typeface="Oxygen"/>
                <a:ea typeface="Oxygen"/>
                <a:cs typeface="Oxygen"/>
                <a:sym typeface="Oxygen"/>
              </a:rPr>
              <a:t> main dans les régions Nouvelle Aquitaine, Île-de-France et Pays de la Loire, et en 2</a:t>
            </a:r>
            <a:r>
              <a:rPr baseline="30000" lang="fr-FR" sz="900">
                <a:solidFill>
                  <a:schemeClr val="dk1"/>
                </a:solidFill>
                <a:latin typeface="Oxygen"/>
                <a:ea typeface="Oxygen"/>
                <a:cs typeface="Oxygen"/>
                <a:sym typeface="Oxygen"/>
              </a:rPr>
              <a:t>de</a:t>
            </a:r>
            <a:r>
              <a:rPr lang="fr-FR" sz="900">
                <a:solidFill>
                  <a:schemeClr val="dk1"/>
                </a:solidFill>
                <a:latin typeface="Oxygen"/>
                <a:ea typeface="Oxygen"/>
                <a:cs typeface="Oxygen"/>
                <a:sym typeface="Oxygen"/>
              </a:rPr>
              <a:t> main en Bourgogne Franche-Comté, Nouvelle Aquitaine et Occitanie.</a:t>
            </a:r>
            <a:endParaRPr/>
          </a:p>
          <a:p>
            <a:pPr indent="0" lvl="0" marL="0" marR="9374" rtl="0" algn="just">
              <a:lnSpc>
                <a:spcPct val="105900"/>
              </a:lnSpc>
              <a:spcBef>
                <a:spcPts val="738"/>
              </a:spcBef>
              <a:spcAft>
                <a:spcPts val="0"/>
              </a:spcAft>
              <a:buNone/>
            </a:pPr>
            <a:r>
              <a:rPr b="1" lang="fr-FR" sz="900">
                <a:solidFill>
                  <a:schemeClr val="dk1"/>
                </a:solidFill>
                <a:latin typeface="Oxygen"/>
                <a:ea typeface="Oxygen"/>
                <a:cs typeface="Oxygen"/>
                <a:sym typeface="Oxygen"/>
              </a:rPr>
              <a:t>Les loyers se maintiennent à des niveaux élevés</a:t>
            </a:r>
            <a:r>
              <a:rPr lang="fr-FR" sz="900">
                <a:solidFill>
                  <a:schemeClr val="dk1"/>
                </a:solidFill>
                <a:latin typeface="Oxygen"/>
                <a:ea typeface="Oxygen"/>
                <a:cs typeface="Oxygen"/>
                <a:sym typeface="Oxygen"/>
              </a:rPr>
              <a:t>, et dans les marchés considérés comme « tendus » (vacance &lt;5,0%) </a:t>
            </a:r>
            <a:r>
              <a:rPr b="1" lang="fr-FR" sz="900">
                <a:solidFill>
                  <a:schemeClr val="dk1"/>
                </a:solidFill>
                <a:latin typeface="Oxygen"/>
                <a:ea typeface="Oxygen"/>
                <a:cs typeface="Oxygen"/>
                <a:sym typeface="Oxygen"/>
              </a:rPr>
              <a:t>les valeurs locatives convergent vers celles des marchés situés le long de la dorsale</a:t>
            </a:r>
            <a:r>
              <a:rPr lang="fr-FR" sz="900">
                <a:solidFill>
                  <a:schemeClr val="dk1"/>
                </a:solidFill>
                <a:latin typeface="Oxygen"/>
                <a:ea typeface="Oxygen"/>
                <a:cs typeface="Oxygen"/>
                <a:sym typeface="Oxygen"/>
              </a:rPr>
              <a:t>. Cela est particulièrement observable à Toulouse (64€/m²), Bordeaux (55€/m²) et Nantes (60€/m²).</a:t>
            </a:r>
            <a:endParaRPr/>
          </a:p>
        </p:txBody>
      </p:sp>
      <p:sp>
        <p:nvSpPr>
          <p:cNvPr id="435" name="Google Shape;435;p15"/>
          <p:cNvSpPr txBox="1"/>
          <p:nvPr/>
        </p:nvSpPr>
        <p:spPr>
          <a:xfrm>
            <a:off x="7033320" y="4013031"/>
            <a:ext cx="951745" cy="427779"/>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b="1" lang="fr-FR" sz="1200">
                <a:solidFill>
                  <a:srgbClr val="004E9E"/>
                </a:solidFill>
                <a:latin typeface="Oxygen"/>
                <a:ea typeface="Oxygen"/>
                <a:cs typeface="Oxygen"/>
                <a:sym typeface="Oxygen"/>
              </a:rPr>
              <a:t>45€ à 55€ </a:t>
            </a:r>
            <a:endParaRPr/>
          </a:p>
          <a:p>
            <a:pPr indent="0" lvl="0" marL="0" marR="0" rtl="0" algn="l">
              <a:spcBef>
                <a:spcPts val="0"/>
              </a:spcBef>
              <a:spcAft>
                <a:spcPts val="0"/>
              </a:spcAft>
              <a:buNone/>
            </a:pPr>
            <a:r>
              <a:rPr lang="fr-FR" sz="900">
                <a:solidFill>
                  <a:srgbClr val="3F3F3F"/>
                </a:solidFill>
                <a:latin typeface="Oxygen"/>
                <a:ea typeface="Oxygen"/>
                <a:cs typeface="Oxygen"/>
                <a:sym typeface="Oxygen"/>
              </a:rPr>
              <a:t>Bordeaux</a:t>
            </a:r>
            <a:endParaRPr/>
          </a:p>
        </p:txBody>
      </p:sp>
      <p:sp>
        <p:nvSpPr>
          <p:cNvPr id="436" name="Google Shape;436;p15"/>
          <p:cNvSpPr txBox="1"/>
          <p:nvPr/>
        </p:nvSpPr>
        <p:spPr>
          <a:xfrm>
            <a:off x="5590186" y="1059897"/>
            <a:ext cx="2497227"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Tendance des loyers – logistique classe A</a:t>
            </a:r>
            <a:endParaRPr/>
          </a:p>
        </p:txBody>
      </p:sp>
      <p:pic>
        <p:nvPicPr>
          <p:cNvPr id="437" name="Google Shape;437;p15"/>
          <p:cNvPicPr preferRelativeResize="0"/>
          <p:nvPr/>
        </p:nvPicPr>
        <p:blipFill rotWithShape="1">
          <a:blip r:embed="rId15">
            <a:alphaModFix/>
          </a:blip>
          <a:srcRect b="0" l="0" r="0" t="0"/>
          <a:stretch/>
        </p:blipFill>
        <p:spPr>
          <a:xfrm>
            <a:off x="7729789" y="4901059"/>
            <a:ext cx="216892" cy="289189"/>
          </a:xfrm>
          <a:prstGeom prst="rect">
            <a:avLst/>
          </a:prstGeom>
          <a:noFill/>
          <a:ln>
            <a:noFill/>
          </a:ln>
        </p:spPr>
      </p:pic>
      <p:pic>
        <p:nvPicPr>
          <p:cNvPr id="438" name="Google Shape;438;p15"/>
          <p:cNvPicPr preferRelativeResize="0"/>
          <p:nvPr/>
        </p:nvPicPr>
        <p:blipFill rotWithShape="1">
          <a:blip r:embed="rId15">
            <a:alphaModFix/>
          </a:blip>
          <a:srcRect b="0" l="0" r="0" t="0"/>
          <a:stretch/>
        </p:blipFill>
        <p:spPr>
          <a:xfrm>
            <a:off x="9163622" y="5002932"/>
            <a:ext cx="216892" cy="289189"/>
          </a:xfrm>
          <a:prstGeom prst="rect">
            <a:avLst/>
          </a:prstGeom>
          <a:noFill/>
          <a:ln>
            <a:noFill/>
          </a:ln>
        </p:spPr>
      </p:pic>
      <p:pic>
        <p:nvPicPr>
          <p:cNvPr id="439" name="Google Shape;439;p15"/>
          <p:cNvPicPr preferRelativeResize="0"/>
          <p:nvPr/>
        </p:nvPicPr>
        <p:blipFill rotWithShape="1">
          <a:blip r:embed="rId16">
            <a:alphaModFix/>
          </a:blip>
          <a:srcRect b="0" l="0" r="0" t="0"/>
          <a:stretch/>
        </p:blipFill>
        <p:spPr>
          <a:xfrm>
            <a:off x="6831028" y="4089887"/>
            <a:ext cx="216892" cy="289189"/>
          </a:xfrm>
          <a:prstGeom prst="rect">
            <a:avLst/>
          </a:prstGeom>
          <a:noFill/>
          <a:ln>
            <a:noFill/>
          </a:ln>
        </p:spPr>
      </p:pic>
      <p:pic>
        <p:nvPicPr>
          <p:cNvPr id="440" name="Google Shape;440;p15"/>
          <p:cNvPicPr preferRelativeResize="0"/>
          <p:nvPr/>
        </p:nvPicPr>
        <p:blipFill rotWithShape="1">
          <a:blip r:embed="rId15">
            <a:alphaModFix/>
          </a:blip>
          <a:srcRect b="0" l="0" r="0" t="0"/>
          <a:stretch/>
        </p:blipFill>
        <p:spPr>
          <a:xfrm>
            <a:off x="8008346" y="1632129"/>
            <a:ext cx="216892" cy="289189"/>
          </a:xfrm>
          <a:prstGeom prst="rect">
            <a:avLst/>
          </a:prstGeom>
          <a:noFill/>
          <a:ln>
            <a:noFill/>
          </a:ln>
        </p:spPr>
      </p:pic>
      <p:pic>
        <p:nvPicPr>
          <p:cNvPr id="441" name="Google Shape;441;p15"/>
          <p:cNvPicPr preferRelativeResize="0"/>
          <p:nvPr/>
        </p:nvPicPr>
        <p:blipFill rotWithShape="1">
          <a:blip r:embed="rId16">
            <a:alphaModFix/>
          </a:blip>
          <a:srcRect b="0" l="0" r="0" t="0"/>
          <a:stretch/>
        </p:blipFill>
        <p:spPr>
          <a:xfrm>
            <a:off x="7395983" y="2062390"/>
            <a:ext cx="216892" cy="289189"/>
          </a:xfrm>
          <a:prstGeom prst="rect">
            <a:avLst/>
          </a:prstGeom>
          <a:noFill/>
          <a:ln>
            <a:noFill/>
          </a:ln>
        </p:spPr>
      </p:pic>
      <p:pic>
        <p:nvPicPr>
          <p:cNvPr id="442" name="Google Shape;442;p15"/>
          <p:cNvPicPr preferRelativeResize="0"/>
          <p:nvPr/>
        </p:nvPicPr>
        <p:blipFill rotWithShape="1">
          <a:blip r:embed="rId15">
            <a:alphaModFix/>
          </a:blip>
          <a:srcRect b="0" l="0" r="0" t="0"/>
          <a:stretch/>
        </p:blipFill>
        <p:spPr>
          <a:xfrm>
            <a:off x="10727203" y="2786342"/>
            <a:ext cx="294769" cy="393024"/>
          </a:xfrm>
          <a:prstGeom prst="rect">
            <a:avLst/>
          </a:prstGeom>
          <a:noFill/>
          <a:ln>
            <a:noFill/>
          </a:ln>
        </p:spPr>
      </p:pic>
      <p:pic>
        <p:nvPicPr>
          <p:cNvPr id="443" name="Google Shape;443;p15"/>
          <p:cNvPicPr preferRelativeResize="0"/>
          <p:nvPr/>
        </p:nvPicPr>
        <p:blipFill rotWithShape="1">
          <a:blip r:embed="rId16">
            <a:alphaModFix/>
          </a:blip>
          <a:srcRect b="0" l="0" r="0" t="0"/>
          <a:stretch/>
        </p:blipFill>
        <p:spPr>
          <a:xfrm>
            <a:off x="10727203" y="3421390"/>
            <a:ext cx="294769" cy="393025"/>
          </a:xfrm>
          <a:prstGeom prst="rect">
            <a:avLst/>
          </a:prstGeom>
          <a:noFill/>
          <a:ln>
            <a:noFill/>
          </a:ln>
        </p:spPr>
      </p:pic>
      <p:sp>
        <p:nvSpPr>
          <p:cNvPr id="444" name="Google Shape;444;p15"/>
          <p:cNvSpPr txBox="1"/>
          <p:nvPr/>
        </p:nvSpPr>
        <p:spPr>
          <a:xfrm>
            <a:off x="5036977" y="3323845"/>
            <a:ext cx="1344600" cy="427779"/>
          </a:xfrm>
          <a:prstGeom prst="rect">
            <a:avLst/>
          </a:prstGeom>
          <a:noFill/>
          <a:ln>
            <a:noFill/>
          </a:ln>
        </p:spPr>
        <p:txBody>
          <a:bodyPr anchorCtr="0" anchor="t" bIns="51800" lIns="72000" spcFirstLastPara="1" rIns="72000" wrap="square" tIns="51800">
            <a:spAutoFit/>
          </a:bodyPr>
          <a:lstStyle/>
          <a:p>
            <a:pPr indent="0" lvl="0" marL="0" marR="0" rtl="0" algn="r">
              <a:spcBef>
                <a:spcPts val="0"/>
              </a:spcBef>
              <a:spcAft>
                <a:spcPts val="0"/>
              </a:spcAft>
              <a:buNone/>
            </a:pPr>
            <a:r>
              <a:rPr b="1" lang="fr-FR" sz="1200">
                <a:solidFill>
                  <a:srgbClr val="004E9E"/>
                </a:solidFill>
                <a:latin typeface="Oxygen"/>
                <a:ea typeface="Oxygen"/>
                <a:cs typeface="Oxygen"/>
                <a:sym typeface="Oxygen"/>
              </a:rPr>
              <a:t>43€ à 60€ </a:t>
            </a:r>
            <a:endParaRPr/>
          </a:p>
          <a:p>
            <a:pPr indent="0" lvl="0" marL="0" marR="0" rtl="0" algn="r">
              <a:spcBef>
                <a:spcPts val="0"/>
              </a:spcBef>
              <a:spcAft>
                <a:spcPts val="0"/>
              </a:spcAft>
              <a:buNone/>
            </a:pPr>
            <a:r>
              <a:rPr lang="fr-FR" sz="900">
                <a:solidFill>
                  <a:srgbClr val="3F3F3F"/>
                </a:solidFill>
                <a:latin typeface="Oxygen"/>
                <a:ea typeface="Oxygen"/>
                <a:cs typeface="Oxygen"/>
                <a:sym typeface="Oxygen"/>
              </a:rPr>
              <a:t>Nantes</a:t>
            </a:r>
            <a:endParaRPr/>
          </a:p>
        </p:txBody>
      </p:sp>
      <p:pic>
        <p:nvPicPr>
          <p:cNvPr id="445" name="Google Shape;445;p15"/>
          <p:cNvPicPr preferRelativeResize="0"/>
          <p:nvPr/>
        </p:nvPicPr>
        <p:blipFill rotWithShape="1">
          <a:blip r:embed="rId16">
            <a:alphaModFix/>
          </a:blip>
          <a:srcRect b="0" l="0" r="0" t="0"/>
          <a:stretch/>
        </p:blipFill>
        <p:spPr>
          <a:xfrm>
            <a:off x="6467722" y="3180468"/>
            <a:ext cx="216892" cy="289189"/>
          </a:xfrm>
          <a:prstGeom prst="rect">
            <a:avLst/>
          </a:prstGeom>
          <a:noFill/>
          <a:ln>
            <a:noFill/>
          </a:ln>
        </p:spPr>
      </p:pic>
      <p:sp>
        <p:nvSpPr>
          <p:cNvPr id="446" name="Google Shape;446;p15"/>
          <p:cNvSpPr txBox="1"/>
          <p:nvPr/>
        </p:nvSpPr>
        <p:spPr>
          <a:xfrm>
            <a:off x="11055344" y="2861298"/>
            <a:ext cx="750066" cy="243113"/>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lang="fr-FR" sz="900">
                <a:solidFill>
                  <a:srgbClr val="3F3F3F"/>
                </a:solidFill>
                <a:latin typeface="Oxygen"/>
                <a:ea typeface="Oxygen"/>
                <a:cs typeface="Oxygen"/>
                <a:sym typeface="Oxygen"/>
              </a:rPr>
              <a:t>Hausse</a:t>
            </a:r>
            <a:endParaRPr/>
          </a:p>
        </p:txBody>
      </p:sp>
      <p:sp>
        <p:nvSpPr>
          <p:cNvPr id="447" name="Google Shape;447;p15"/>
          <p:cNvSpPr txBox="1"/>
          <p:nvPr/>
        </p:nvSpPr>
        <p:spPr>
          <a:xfrm>
            <a:off x="11055344" y="3496346"/>
            <a:ext cx="750066" cy="243113"/>
          </a:xfrm>
          <a:prstGeom prst="rect">
            <a:avLst/>
          </a:prstGeom>
          <a:noFill/>
          <a:ln>
            <a:noFill/>
          </a:ln>
        </p:spPr>
        <p:txBody>
          <a:bodyPr anchorCtr="0" anchor="t" bIns="51800" lIns="72000" spcFirstLastPara="1" rIns="72000" wrap="square" tIns="51800">
            <a:spAutoFit/>
          </a:bodyPr>
          <a:lstStyle/>
          <a:p>
            <a:pPr indent="0" lvl="0" marL="0" marR="0" rtl="0" algn="l">
              <a:spcBef>
                <a:spcPts val="0"/>
              </a:spcBef>
              <a:spcAft>
                <a:spcPts val="0"/>
              </a:spcAft>
              <a:buNone/>
            </a:pPr>
            <a:r>
              <a:rPr lang="fr-FR" sz="900">
                <a:solidFill>
                  <a:srgbClr val="3F3F3F"/>
                </a:solidFill>
                <a:latin typeface="Oxygen"/>
                <a:ea typeface="Oxygen"/>
                <a:cs typeface="Oxygen"/>
                <a:sym typeface="Oxygen"/>
              </a:rPr>
              <a:t>Maintien </a:t>
            </a:r>
            <a:endParaRPr/>
          </a:p>
        </p:txBody>
      </p:sp>
      <p:cxnSp>
        <p:nvCxnSpPr>
          <p:cNvPr id="448" name="Google Shape;448;p15"/>
          <p:cNvCxnSpPr/>
          <p:nvPr/>
        </p:nvCxnSpPr>
        <p:spPr>
          <a:xfrm>
            <a:off x="850810" y="4907052"/>
            <a:ext cx="3617754" cy="0"/>
          </a:xfrm>
          <a:prstGeom prst="straightConnector1">
            <a:avLst/>
          </a:prstGeom>
          <a:noFill/>
          <a:ln cap="flat" cmpd="sng" w="9525">
            <a:solidFill>
              <a:srgbClr val="D8D8D8"/>
            </a:solidFill>
            <a:prstDash val="solid"/>
            <a:miter lim="800000"/>
            <a:headEnd len="sm" w="sm" type="none"/>
            <a:tailEnd len="sm" w="sm" type="none"/>
          </a:ln>
        </p:spPr>
      </p:cxnSp>
      <p:sp>
        <p:nvSpPr>
          <p:cNvPr id="449" name="Google Shape;449;p15"/>
          <p:cNvSpPr txBox="1"/>
          <p:nvPr/>
        </p:nvSpPr>
        <p:spPr>
          <a:xfrm>
            <a:off x="1719493" y="5096088"/>
            <a:ext cx="3141020" cy="81381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1" lang="fr-FR" sz="1477">
                <a:solidFill>
                  <a:srgbClr val="004E9E"/>
                </a:solidFill>
                <a:latin typeface="Oxygen"/>
                <a:ea typeface="Oxygen"/>
                <a:cs typeface="Oxygen"/>
                <a:sym typeface="Oxygen"/>
              </a:rPr>
              <a:t>+20%</a:t>
            </a:r>
            <a:endParaRPr b="1" sz="1354">
              <a:solidFill>
                <a:srgbClr val="354068"/>
              </a:solidFill>
              <a:latin typeface="Oxygen"/>
              <a:ea typeface="Oxygen"/>
              <a:cs typeface="Oxygen"/>
              <a:sym typeface="Oxygen"/>
            </a:endParaRPr>
          </a:p>
          <a:p>
            <a:pPr indent="0" lvl="0" marL="0" marR="0" rtl="0" algn="l">
              <a:spcBef>
                <a:spcPts val="369"/>
              </a:spcBef>
              <a:spcAft>
                <a:spcPts val="0"/>
              </a:spcAft>
              <a:buNone/>
            </a:pPr>
            <a:r>
              <a:rPr lang="fr-FR" sz="1108">
                <a:solidFill>
                  <a:schemeClr val="dk1"/>
                </a:solidFill>
                <a:latin typeface="Oxygen"/>
                <a:ea typeface="Oxygen"/>
                <a:cs typeface="Oxygen"/>
                <a:sym typeface="Oxygen"/>
              </a:rPr>
              <a:t>Augmentation des loyers Prime de la dorsale</a:t>
            </a:r>
            <a:endParaRPr/>
          </a:p>
          <a:p>
            <a:pPr indent="0" lvl="0" marL="0" marR="0" rtl="0" algn="l">
              <a:spcBef>
                <a:spcPts val="369"/>
              </a:spcBef>
              <a:spcAft>
                <a:spcPts val="0"/>
              </a:spcAft>
              <a:buNone/>
            </a:pPr>
            <a:r>
              <a:rPr b="1" lang="fr-FR" sz="1200">
                <a:solidFill>
                  <a:srgbClr val="004E9E"/>
                </a:solidFill>
                <a:latin typeface="Oxygen"/>
                <a:ea typeface="Oxygen"/>
                <a:cs typeface="Oxygen"/>
                <a:sym typeface="Oxygen"/>
              </a:rPr>
              <a:t>sur les 3 dernières années</a:t>
            </a:r>
            <a:endParaRPr/>
          </a:p>
        </p:txBody>
      </p:sp>
      <p:pic>
        <p:nvPicPr>
          <p:cNvPr id="450" name="Google Shape;450;p15"/>
          <p:cNvPicPr preferRelativeResize="0"/>
          <p:nvPr/>
        </p:nvPicPr>
        <p:blipFill rotWithShape="1">
          <a:blip r:embed="rId15">
            <a:alphaModFix/>
          </a:blip>
          <a:srcRect b="0" l="0" r="0" t="0"/>
          <a:stretch/>
        </p:blipFill>
        <p:spPr>
          <a:xfrm>
            <a:off x="7768173" y="3034656"/>
            <a:ext cx="216892" cy="289189"/>
          </a:xfrm>
          <a:prstGeom prst="rect">
            <a:avLst/>
          </a:prstGeom>
          <a:noFill/>
          <a:ln>
            <a:noFill/>
          </a:ln>
        </p:spPr>
      </p:pic>
      <p:pic>
        <p:nvPicPr>
          <p:cNvPr id="451" name="Google Shape;451;p15"/>
          <p:cNvPicPr preferRelativeResize="0"/>
          <p:nvPr/>
        </p:nvPicPr>
        <p:blipFill rotWithShape="1">
          <a:blip r:embed="rId15">
            <a:alphaModFix/>
          </a:blip>
          <a:srcRect b="0" l="0" r="0" t="0"/>
          <a:stretch/>
        </p:blipFill>
        <p:spPr>
          <a:xfrm>
            <a:off x="8820334" y="3956387"/>
            <a:ext cx="216892" cy="289189"/>
          </a:xfrm>
          <a:prstGeom prst="rect">
            <a:avLst/>
          </a:prstGeom>
          <a:noFill/>
          <a:ln>
            <a:noFill/>
          </a:ln>
        </p:spPr>
      </p:pic>
      <p:pic>
        <p:nvPicPr>
          <p:cNvPr id="452" name="Google Shape;452;p15"/>
          <p:cNvPicPr preferRelativeResize="0"/>
          <p:nvPr/>
        </p:nvPicPr>
        <p:blipFill rotWithShape="1">
          <a:blip r:embed="rId15">
            <a:alphaModFix/>
          </a:blip>
          <a:srcRect b="0" l="0" r="0" t="0"/>
          <a:stretch/>
        </p:blipFill>
        <p:spPr>
          <a:xfrm>
            <a:off x="9668385" y="2514939"/>
            <a:ext cx="216892" cy="289189"/>
          </a:xfrm>
          <a:prstGeom prst="rect">
            <a:avLst/>
          </a:prstGeom>
          <a:noFill/>
          <a:ln>
            <a:noFill/>
          </a:ln>
        </p:spPr>
      </p:pic>
      <p:pic>
        <p:nvPicPr>
          <p:cNvPr id="453" name="Google Shape;453;p15"/>
          <p:cNvPicPr preferRelativeResize="0"/>
          <p:nvPr/>
        </p:nvPicPr>
        <p:blipFill rotWithShape="1">
          <a:blip r:embed="rId15">
            <a:alphaModFix/>
          </a:blip>
          <a:srcRect b="0" l="0" r="0" t="0"/>
          <a:stretch/>
        </p:blipFill>
        <p:spPr>
          <a:xfrm>
            <a:off x="5738746" y="2676655"/>
            <a:ext cx="216892" cy="289189"/>
          </a:xfrm>
          <a:prstGeom prst="rect">
            <a:avLst/>
          </a:prstGeom>
          <a:noFill/>
          <a:ln>
            <a:noFill/>
          </a:ln>
        </p:spPr>
      </p:pic>
      <p:pic>
        <p:nvPicPr>
          <p:cNvPr id="454" name="Google Shape;454;p15"/>
          <p:cNvPicPr preferRelativeResize="0"/>
          <p:nvPr/>
        </p:nvPicPr>
        <p:blipFill rotWithShape="1">
          <a:blip r:embed="rId15">
            <a:alphaModFix/>
          </a:blip>
          <a:srcRect b="0" l="0" r="0" t="0"/>
          <a:stretch/>
        </p:blipFill>
        <p:spPr>
          <a:xfrm>
            <a:off x="7934969" y="2278801"/>
            <a:ext cx="216892" cy="289189"/>
          </a:xfrm>
          <a:prstGeom prst="rect">
            <a:avLst/>
          </a:prstGeom>
          <a:noFill/>
          <a:ln>
            <a:noFill/>
          </a:ln>
        </p:spPr>
      </p:pic>
      <p:sp>
        <p:nvSpPr>
          <p:cNvPr id="455" name="Google Shape;455;p15"/>
          <p:cNvSpPr txBox="1"/>
          <p:nvPr/>
        </p:nvSpPr>
        <p:spPr>
          <a:xfrm>
            <a:off x="10640078" y="5924477"/>
            <a:ext cx="966931"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600">
                <a:solidFill>
                  <a:schemeClr val="dk1"/>
                </a:solidFill>
                <a:latin typeface="Oxygen"/>
                <a:ea typeface="Oxygen"/>
                <a:cs typeface="Oxygen"/>
                <a:sym typeface="Oxygen"/>
              </a:rPr>
              <a:t>* IDF = Hors intra A86</a:t>
            </a:r>
            <a:endParaRPr/>
          </a:p>
        </p:txBody>
      </p:sp>
      <p:pic>
        <p:nvPicPr>
          <p:cNvPr id="456" name="Google Shape;456;p15"/>
          <p:cNvPicPr preferRelativeResize="0"/>
          <p:nvPr/>
        </p:nvPicPr>
        <p:blipFill rotWithShape="1">
          <a:blip r:embed="rId17">
            <a:alphaModFix/>
          </a:blip>
          <a:srcRect b="0" l="0" r="0" t="0"/>
          <a:stretch/>
        </p:blipFill>
        <p:spPr>
          <a:xfrm>
            <a:off x="882246" y="5148907"/>
            <a:ext cx="700267" cy="7002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Route sinueuse à travers des collines et une vallée au coucher du soleil" id="462" name="Google Shape;462;p16"/>
          <p:cNvPicPr preferRelativeResize="0"/>
          <p:nvPr/>
        </p:nvPicPr>
        <p:blipFill rotWithShape="1">
          <a:blip r:embed="rId3">
            <a:alphaModFix/>
          </a:blip>
          <a:srcRect b="0" l="15888" r="8853" t="0"/>
          <a:stretch/>
        </p:blipFill>
        <p:spPr>
          <a:xfrm>
            <a:off x="0" y="1"/>
            <a:ext cx="12192000" cy="6407311"/>
          </a:xfrm>
          <a:prstGeom prst="rect">
            <a:avLst/>
          </a:prstGeom>
          <a:noFill/>
          <a:ln>
            <a:noFill/>
          </a:ln>
        </p:spPr>
      </p:pic>
      <p:sp>
        <p:nvSpPr>
          <p:cNvPr id="463" name="Google Shape;463;p16"/>
          <p:cNvSpPr/>
          <p:nvPr/>
        </p:nvSpPr>
        <p:spPr>
          <a:xfrm rot="5400000">
            <a:off x="7499081" y="-9709"/>
            <a:ext cx="2448007" cy="6937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15">
              <a:solidFill>
                <a:schemeClr val="lt1"/>
              </a:solidFill>
              <a:latin typeface="Calibri"/>
              <a:ea typeface="Calibri"/>
              <a:cs typeface="Calibri"/>
              <a:sym typeface="Calibri"/>
            </a:endParaRPr>
          </a:p>
        </p:txBody>
      </p:sp>
      <p:grpSp>
        <p:nvGrpSpPr>
          <p:cNvPr id="464" name="Google Shape;464;p16"/>
          <p:cNvGrpSpPr/>
          <p:nvPr/>
        </p:nvGrpSpPr>
        <p:grpSpPr>
          <a:xfrm>
            <a:off x="5747316" y="2636972"/>
            <a:ext cx="6154398" cy="1708915"/>
            <a:chOff x="5336842" y="2564211"/>
            <a:chExt cx="8727761" cy="1388494"/>
          </a:xfrm>
        </p:grpSpPr>
        <p:sp>
          <p:nvSpPr>
            <p:cNvPr id="465" name="Google Shape;465;p16"/>
            <p:cNvSpPr txBox="1"/>
            <p:nvPr/>
          </p:nvSpPr>
          <p:spPr>
            <a:xfrm>
              <a:off x="5336844" y="3089053"/>
              <a:ext cx="8727759" cy="863652"/>
            </a:xfrm>
            <a:prstGeom prst="rect">
              <a:avLst/>
            </a:prstGeom>
            <a:noFill/>
            <a:ln>
              <a:noFill/>
            </a:ln>
          </p:spPr>
          <p:txBody>
            <a:bodyPr anchorCtr="0" anchor="t" bIns="221525" lIns="88600" spcFirstLastPara="1" rIns="88600" wrap="square" tIns="221525">
              <a:spAutoFit/>
            </a:bodyPr>
            <a:lstStyle/>
            <a:p>
              <a:pPr indent="0" lvl="0" marL="0" marR="0" rtl="0" algn="l">
                <a:spcBef>
                  <a:spcPts val="0"/>
                </a:spcBef>
                <a:spcAft>
                  <a:spcPts val="0"/>
                </a:spcAft>
                <a:buNone/>
              </a:pPr>
              <a:r>
                <a:rPr b="1" lang="fr-FR" sz="4000">
                  <a:solidFill>
                    <a:srgbClr val="002855"/>
                  </a:solidFill>
                  <a:latin typeface="Oxygen"/>
                  <a:ea typeface="Oxygen"/>
                  <a:cs typeface="Oxygen"/>
                  <a:sym typeface="Oxygen"/>
                </a:rPr>
                <a:t>Impact de la loi ZAN</a:t>
              </a:r>
              <a:endParaRPr/>
            </a:p>
          </p:txBody>
        </p:sp>
        <p:sp>
          <p:nvSpPr>
            <p:cNvPr id="466" name="Google Shape;466;p16"/>
            <p:cNvSpPr txBox="1"/>
            <p:nvPr/>
          </p:nvSpPr>
          <p:spPr>
            <a:xfrm>
              <a:off x="5336842" y="2564211"/>
              <a:ext cx="4961035" cy="604750"/>
            </a:xfrm>
            <a:prstGeom prst="rect">
              <a:avLst/>
            </a:prstGeom>
            <a:solidFill>
              <a:schemeClr val="lt1"/>
            </a:solid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2000">
                  <a:solidFill>
                    <a:srgbClr val="004E9E"/>
                  </a:solidFill>
                  <a:latin typeface="Oxygen"/>
                  <a:ea typeface="Oxygen"/>
                  <a:cs typeface="Oxygen"/>
                  <a:sym typeface="Oxygen"/>
                </a:rPr>
                <a:t>Marché de l’investissement</a:t>
              </a:r>
              <a:endParaRPr/>
            </a:p>
            <a:p>
              <a:pPr indent="0" lvl="0" marL="0" marR="0" rtl="0" algn="l">
                <a:spcBef>
                  <a:spcPts val="0"/>
                </a:spcBef>
                <a:spcAft>
                  <a:spcPts val="0"/>
                </a:spcAft>
                <a:buNone/>
              </a:pPr>
              <a:r>
                <a:rPr lang="fr-FR" sz="2000">
                  <a:solidFill>
                    <a:srgbClr val="004E9E"/>
                  </a:solidFill>
                  <a:latin typeface="Oxygen"/>
                  <a:ea typeface="Oxygen"/>
                  <a:cs typeface="Oxygen"/>
                  <a:sym typeface="Oxygen"/>
                </a:rPr>
                <a:t>France 2023</a:t>
              </a:r>
              <a:endParaRPr/>
            </a:p>
          </p:txBody>
        </p:sp>
      </p:grpSp>
      <p:cxnSp>
        <p:nvCxnSpPr>
          <p:cNvPr id="467" name="Google Shape;467;p16"/>
          <p:cNvCxnSpPr/>
          <p:nvPr/>
        </p:nvCxnSpPr>
        <p:spPr>
          <a:xfrm>
            <a:off x="5254169" y="4842305"/>
            <a:ext cx="6937831" cy="0"/>
          </a:xfrm>
          <a:prstGeom prst="straightConnector1">
            <a:avLst/>
          </a:prstGeom>
          <a:noFill/>
          <a:ln cap="flat" cmpd="sng" w="9525">
            <a:solidFill>
              <a:schemeClr val="lt1"/>
            </a:solidFill>
            <a:prstDash val="solid"/>
            <a:miter lim="800000"/>
            <a:headEnd len="sm" w="sm" type="none"/>
            <a:tailEnd len="sm" w="sm" type="none"/>
          </a:ln>
        </p:spPr>
      </p:cxnSp>
      <p:pic>
        <p:nvPicPr>
          <p:cNvPr id="468" name="Google Shape;468;p16"/>
          <p:cNvPicPr preferRelativeResize="0"/>
          <p:nvPr/>
        </p:nvPicPr>
        <p:blipFill rotWithShape="1">
          <a:blip r:embed="rId4">
            <a:alphaModFix/>
          </a:blip>
          <a:srcRect b="0" l="0" r="0" t="0"/>
          <a:stretch/>
        </p:blipFill>
        <p:spPr>
          <a:xfrm>
            <a:off x="9943191" y="-354001"/>
            <a:ext cx="2737610" cy="20532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7"/>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3 / IMPACT DE LA LOI ZAN</a:t>
            </a:r>
            <a:endParaRPr/>
          </a:p>
        </p:txBody>
      </p:sp>
      <p:sp>
        <p:nvSpPr>
          <p:cNvPr id="475" name="Google Shape;475;p17"/>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LA LOI ET SES OBJECTIFS</a:t>
            </a:r>
            <a:endParaRPr/>
          </a:p>
        </p:txBody>
      </p:sp>
      <p:sp>
        <p:nvSpPr>
          <p:cNvPr id="476" name="Google Shape;476;p17"/>
          <p:cNvSpPr txBox="1"/>
          <p:nvPr/>
        </p:nvSpPr>
        <p:spPr>
          <a:xfrm>
            <a:off x="10317321" y="6546018"/>
            <a:ext cx="1196161"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a:t>
            </a:r>
            <a:endParaRPr i="1" sz="738">
              <a:solidFill>
                <a:schemeClr val="lt1"/>
              </a:solidFill>
              <a:latin typeface="Oxygen"/>
              <a:ea typeface="Oxygen"/>
              <a:cs typeface="Oxygen"/>
              <a:sym typeface="Oxygen"/>
            </a:endParaRPr>
          </a:p>
        </p:txBody>
      </p:sp>
      <p:cxnSp>
        <p:nvCxnSpPr>
          <p:cNvPr id="477" name="Google Shape;477;p17"/>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478" name="Google Shape;478;p17"/>
          <p:cNvSpPr txBox="1"/>
          <p:nvPr/>
        </p:nvSpPr>
        <p:spPr>
          <a:xfrm>
            <a:off x="761623" y="1050171"/>
            <a:ext cx="2906498" cy="4294704"/>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La </a:t>
            </a:r>
            <a:r>
              <a:rPr i="1" lang="fr-FR" sz="900">
                <a:solidFill>
                  <a:schemeClr val="dk1"/>
                </a:solidFill>
                <a:latin typeface="Oxygen"/>
                <a:ea typeface="Oxygen"/>
                <a:cs typeface="Oxygen"/>
                <a:sym typeface="Oxygen"/>
              </a:rPr>
              <a:t>Zéro Artificialisation Nette (ZAN) </a:t>
            </a:r>
            <a:r>
              <a:rPr lang="fr-FR" sz="900">
                <a:solidFill>
                  <a:schemeClr val="dk1"/>
                </a:solidFill>
                <a:latin typeface="Oxygen"/>
                <a:ea typeface="Oxygen"/>
                <a:cs typeface="Oxygen"/>
                <a:sym typeface="Oxygen"/>
              </a:rPr>
              <a:t>et la loi </a:t>
            </a:r>
            <a:r>
              <a:rPr i="1" lang="fr-FR" sz="900">
                <a:solidFill>
                  <a:schemeClr val="dk1"/>
                </a:solidFill>
                <a:latin typeface="Oxygen"/>
                <a:ea typeface="Oxygen"/>
                <a:cs typeface="Oxygen"/>
                <a:sym typeface="Oxygen"/>
              </a:rPr>
              <a:t>Climat et Résilience</a:t>
            </a:r>
            <a:r>
              <a:rPr lang="fr-FR" sz="900">
                <a:solidFill>
                  <a:schemeClr val="dk1"/>
                </a:solidFill>
                <a:latin typeface="Oxygen"/>
                <a:ea typeface="Oxygen"/>
                <a:cs typeface="Oxygen"/>
                <a:sym typeface="Oxygen"/>
              </a:rPr>
              <a:t> représentent </a:t>
            </a:r>
            <a:r>
              <a:rPr b="1" lang="fr-FR" sz="900">
                <a:solidFill>
                  <a:schemeClr val="dk1"/>
                </a:solidFill>
                <a:latin typeface="Oxygen"/>
                <a:ea typeface="Oxygen"/>
                <a:cs typeface="Oxygen"/>
                <a:sym typeface="Oxygen"/>
              </a:rPr>
              <a:t>deux piliers fondamentaux de la transition écologique et durable en France. </a:t>
            </a:r>
            <a:endParaRPr/>
          </a:p>
          <a:p>
            <a:pPr indent="0" lvl="0" marL="0" marR="9374" rtl="0" algn="just">
              <a:lnSpc>
                <a:spcPct val="105900"/>
              </a:lnSpc>
              <a:spcBef>
                <a:spcPts val="738"/>
              </a:spcBef>
              <a:spcAft>
                <a:spcPts val="0"/>
              </a:spcAft>
              <a:buNone/>
            </a:pPr>
            <a:r>
              <a:rPr b="1" lang="fr-FR" sz="900">
                <a:solidFill>
                  <a:schemeClr val="dk1"/>
                </a:solidFill>
                <a:latin typeface="Oxygen"/>
                <a:ea typeface="Oxygen"/>
                <a:cs typeface="Oxygen"/>
                <a:sym typeface="Oxygen"/>
              </a:rPr>
              <a:t>La </a:t>
            </a:r>
            <a:r>
              <a:rPr b="1" i="1" lang="fr-FR" sz="900">
                <a:solidFill>
                  <a:schemeClr val="dk1"/>
                </a:solidFill>
                <a:latin typeface="Oxygen"/>
                <a:ea typeface="Oxygen"/>
                <a:cs typeface="Oxygen"/>
                <a:sym typeface="Oxygen"/>
              </a:rPr>
              <a:t>ZAN</a:t>
            </a:r>
            <a:r>
              <a:rPr b="1" lang="fr-FR" sz="900">
                <a:solidFill>
                  <a:schemeClr val="dk1"/>
                </a:solidFill>
                <a:latin typeface="Oxygen"/>
                <a:ea typeface="Oxygen"/>
                <a:cs typeface="Oxygen"/>
                <a:sym typeface="Oxygen"/>
              </a:rPr>
              <a:t>, centrée sur la préservation des sols et la compensation intégrale de toute artificialisation, </a:t>
            </a:r>
            <a:r>
              <a:rPr lang="fr-FR" sz="900">
                <a:solidFill>
                  <a:schemeClr val="dk1"/>
                </a:solidFill>
                <a:latin typeface="Oxygen"/>
                <a:ea typeface="Oxygen"/>
                <a:cs typeface="Oxygen"/>
                <a:sym typeface="Oxygen"/>
              </a:rPr>
              <a:t>s'inscrit dans la perspective globale de la loi Climat et Résilience, laquelle vise à réduire l'empreinte carbone et à renforcer la résilience face aux changements climatiques.</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En collaboration, ces deux initiatives législatives </a:t>
            </a:r>
            <a:r>
              <a:rPr b="1" lang="fr-FR" sz="900">
                <a:solidFill>
                  <a:schemeClr val="dk1"/>
                </a:solidFill>
                <a:latin typeface="Oxygen"/>
                <a:ea typeface="Oxygen"/>
                <a:cs typeface="Oxygen"/>
                <a:sym typeface="Oxygen"/>
              </a:rPr>
              <a:t>œuvrent de manière synergique, favorisant des pratiques respectueuses de l'environnement </a:t>
            </a:r>
            <a:r>
              <a:rPr lang="fr-FR" sz="900">
                <a:solidFill>
                  <a:schemeClr val="dk1"/>
                </a:solidFill>
                <a:latin typeface="Oxygen"/>
                <a:ea typeface="Oxygen"/>
                <a:cs typeface="Oxygen"/>
                <a:sym typeface="Oxygen"/>
              </a:rPr>
              <a:t>et contribuant à la réalisation des objectifs nationaux en matière de lutte contre le changement climatique. </a:t>
            </a:r>
            <a:endParaRPr/>
          </a:p>
          <a:p>
            <a:pPr indent="0" lvl="0" marL="0" marR="9374" rtl="0" algn="just">
              <a:lnSpc>
                <a:spcPct val="105900"/>
              </a:lnSpc>
              <a:spcBef>
                <a:spcPts val="738"/>
              </a:spcBef>
              <a:spcAft>
                <a:spcPts val="0"/>
              </a:spcAft>
              <a:buNone/>
            </a:pPr>
            <a:r>
              <a:rPr b="1" lang="fr-FR" sz="900">
                <a:solidFill>
                  <a:schemeClr val="dk1"/>
                </a:solidFill>
                <a:latin typeface="Oxygen"/>
                <a:ea typeface="Oxygen"/>
                <a:cs typeface="Oxygen"/>
                <a:sym typeface="Oxygen"/>
              </a:rPr>
              <a:t>La </a:t>
            </a:r>
            <a:r>
              <a:rPr b="1" i="1" lang="fr-FR" sz="900">
                <a:solidFill>
                  <a:schemeClr val="dk1"/>
                </a:solidFill>
                <a:latin typeface="Oxygen"/>
                <a:ea typeface="Oxygen"/>
                <a:cs typeface="Oxygen"/>
                <a:sym typeface="Oxygen"/>
              </a:rPr>
              <a:t>ZAN</a:t>
            </a:r>
            <a:r>
              <a:rPr b="1" lang="fr-FR" sz="900">
                <a:solidFill>
                  <a:schemeClr val="dk1"/>
                </a:solidFill>
                <a:latin typeface="Oxygen"/>
                <a:ea typeface="Oxygen"/>
                <a:cs typeface="Oxygen"/>
                <a:sym typeface="Oxygen"/>
              </a:rPr>
              <a:t> contribue directement à plusieurs objectifs de la loi Climat et Résilience </a:t>
            </a:r>
            <a:r>
              <a:rPr lang="fr-FR" sz="900">
                <a:solidFill>
                  <a:schemeClr val="dk1"/>
                </a:solidFill>
                <a:latin typeface="Oxygen"/>
                <a:ea typeface="Oxygen"/>
                <a:cs typeface="Oxygen"/>
                <a:sym typeface="Oxygen"/>
              </a:rPr>
              <a:t>en encourageant une urbanisation plus durable, en préservant la biodiversité et en incitant à une </a:t>
            </a:r>
            <a:r>
              <a:rPr b="1" lang="fr-FR" sz="900">
                <a:solidFill>
                  <a:schemeClr val="dk1"/>
                </a:solidFill>
                <a:latin typeface="Oxygen"/>
                <a:ea typeface="Oxygen"/>
                <a:cs typeface="Oxygen"/>
                <a:sym typeface="Oxygen"/>
              </a:rPr>
              <a:t>révision des pratiques dans le secteur immobilier. </a:t>
            </a:r>
            <a:r>
              <a:rPr lang="fr-FR" sz="900">
                <a:solidFill>
                  <a:schemeClr val="dk1"/>
                </a:solidFill>
                <a:latin typeface="Oxygen"/>
                <a:ea typeface="Oxygen"/>
                <a:cs typeface="Oxygen"/>
                <a:sym typeface="Oxygen"/>
              </a:rPr>
              <a:t>En pratique, la loi </a:t>
            </a:r>
            <a:r>
              <a:rPr i="1" lang="fr-FR" sz="900">
                <a:solidFill>
                  <a:schemeClr val="dk1"/>
                </a:solidFill>
                <a:latin typeface="Oxygen"/>
                <a:ea typeface="Oxygen"/>
                <a:cs typeface="Oxygen"/>
                <a:sym typeface="Oxygen"/>
              </a:rPr>
              <a:t>Climat et Résilience </a:t>
            </a:r>
            <a:r>
              <a:rPr b="1" lang="fr-FR" sz="900">
                <a:solidFill>
                  <a:schemeClr val="dk1"/>
                </a:solidFill>
                <a:highlight>
                  <a:srgbClr val="DEEBF7"/>
                </a:highlight>
                <a:latin typeface="Oxygen"/>
                <a:ea typeface="Oxygen"/>
                <a:cs typeface="Oxygen"/>
                <a:sym typeface="Oxygen"/>
              </a:rPr>
              <a:t>impose de réduire de 50 % l’artificialisation nette des sols d’ici à 2030, puis de 100 % à l’horizon 2050.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Les premiers secteurs concernés sont en toute logique </a:t>
            </a:r>
            <a:r>
              <a:rPr b="1" lang="fr-FR" sz="900">
                <a:solidFill>
                  <a:schemeClr val="dk1"/>
                </a:solidFill>
                <a:latin typeface="Oxygen"/>
                <a:ea typeface="Oxygen"/>
                <a:cs typeface="Oxygen"/>
                <a:sym typeface="Oxygen"/>
              </a:rPr>
              <a:t>la promotion logistique et commerciale, </a:t>
            </a:r>
            <a:r>
              <a:rPr lang="fr-FR" sz="900">
                <a:solidFill>
                  <a:schemeClr val="dk1"/>
                </a:solidFill>
                <a:latin typeface="Oxygen"/>
                <a:ea typeface="Oxygen"/>
                <a:cs typeface="Oxygen"/>
                <a:sym typeface="Oxygen"/>
              </a:rPr>
              <a:t>faisant face une </a:t>
            </a:r>
            <a:r>
              <a:rPr b="1" lang="fr-FR" sz="900">
                <a:solidFill>
                  <a:schemeClr val="dk1"/>
                </a:solidFill>
                <a:latin typeface="Oxygen"/>
                <a:ea typeface="Oxygen"/>
                <a:cs typeface="Oxygen"/>
                <a:sym typeface="Oxygen"/>
              </a:rPr>
              <a:t>chute du nombre de terrains en projet dans les années à venir.  </a:t>
            </a:r>
            <a:endParaRPr/>
          </a:p>
        </p:txBody>
      </p:sp>
      <p:sp>
        <p:nvSpPr>
          <p:cNvPr id="479" name="Google Shape;479;p17"/>
          <p:cNvSpPr/>
          <p:nvPr/>
        </p:nvSpPr>
        <p:spPr>
          <a:xfrm>
            <a:off x="6349732" y="2622481"/>
            <a:ext cx="1758310" cy="1345453"/>
          </a:xfrm>
          <a:custGeom>
            <a:rect b="b" l="l" r="r" t="t"/>
            <a:pathLst>
              <a:path extrusionOk="0" h="68176" w="89096">
                <a:moveTo>
                  <a:pt x="45138" y="1"/>
                </a:moveTo>
                <a:cubicBezTo>
                  <a:pt x="32434" y="1"/>
                  <a:pt x="22087" y="10335"/>
                  <a:pt x="22087" y="23051"/>
                </a:cubicBezTo>
                <a:cubicBezTo>
                  <a:pt x="22087" y="28171"/>
                  <a:pt x="23754" y="33041"/>
                  <a:pt x="26826" y="37041"/>
                </a:cubicBezTo>
                <a:lnTo>
                  <a:pt x="1" y="63866"/>
                </a:lnTo>
                <a:lnTo>
                  <a:pt x="4323" y="68176"/>
                </a:lnTo>
                <a:lnTo>
                  <a:pt x="35517" y="36982"/>
                </a:lnTo>
                <a:cubicBezTo>
                  <a:pt x="31088" y="33934"/>
                  <a:pt x="28195" y="28826"/>
                  <a:pt x="28195" y="23051"/>
                </a:cubicBezTo>
                <a:cubicBezTo>
                  <a:pt x="28195" y="13693"/>
                  <a:pt x="35779" y="6109"/>
                  <a:pt x="45138" y="6109"/>
                </a:cubicBezTo>
                <a:cubicBezTo>
                  <a:pt x="54496" y="6109"/>
                  <a:pt x="62080" y="13693"/>
                  <a:pt x="62080" y="23051"/>
                </a:cubicBezTo>
                <a:cubicBezTo>
                  <a:pt x="62080" y="28826"/>
                  <a:pt x="59175" y="33934"/>
                  <a:pt x="54758" y="36982"/>
                </a:cubicBezTo>
                <a:lnTo>
                  <a:pt x="84773" y="67009"/>
                </a:lnTo>
                <a:lnTo>
                  <a:pt x="89095" y="62687"/>
                </a:lnTo>
                <a:lnTo>
                  <a:pt x="63449" y="37041"/>
                </a:lnTo>
                <a:cubicBezTo>
                  <a:pt x="66509" y="33041"/>
                  <a:pt x="68176" y="28171"/>
                  <a:pt x="68176" y="23051"/>
                </a:cubicBezTo>
                <a:cubicBezTo>
                  <a:pt x="68176" y="10335"/>
                  <a:pt x="57842" y="1"/>
                  <a:pt x="45138" y="1"/>
                </a:cubicBezTo>
                <a:close/>
              </a:path>
            </a:pathLst>
          </a:custGeom>
          <a:solidFill>
            <a:srgbClr val="004E9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0" name="Google Shape;480;p17"/>
          <p:cNvSpPr/>
          <p:nvPr/>
        </p:nvSpPr>
        <p:spPr>
          <a:xfrm>
            <a:off x="6906156" y="2743026"/>
            <a:ext cx="668760" cy="668503"/>
          </a:xfrm>
          <a:custGeom>
            <a:rect b="b" l="l" r="r" t="t"/>
            <a:pathLst>
              <a:path extrusionOk="0" h="33874" w="33887">
                <a:moveTo>
                  <a:pt x="33886" y="16943"/>
                </a:moveTo>
                <a:cubicBezTo>
                  <a:pt x="33886" y="26290"/>
                  <a:pt x="26302" y="33874"/>
                  <a:pt x="16944" y="33874"/>
                </a:cubicBezTo>
                <a:cubicBezTo>
                  <a:pt x="7585" y="33874"/>
                  <a:pt x="1" y="26290"/>
                  <a:pt x="1" y="16943"/>
                </a:cubicBezTo>
                <a:cubicBezTo>
                  <a:pt x="1" y="7585"/>
                  <a:pt x="7585" y="1"/>
                  <a:pt x="16944" y="1"/>
                </a:cubicBezTo>
                <a:cubicBezTo>
                  <a:pt x="26302" y="1"/>
                  <a:pt x="33886" y="7585"/>
                  <a:pt x="33886" y="1694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2"/>
              </a:solidFill>
              <a:latin typeface="Calibri"/>
              <a:ea typeface="Calibri"/>
              <a:cs typeface="Calibri"/>
              <a:sym typeface="Calibri"/>
            </a:endParaRPr>
          </a:p>
        </p:txBody>
      </p:sp>
      <p:sp>
        <p:nvSpPr>
          <p:cNvPr id="481" name="Google Shape;481;p17"/>
          <p:cNvSpPr/>
          <p:nvPr/>
        </p:nvSpPr>
        <p:spPr>
          <a:xfrm>
            <a:off x="6963508" y="2800121"/>
            <a:ext cx="554080" cy="554317"/>
          </a:xfrm>
          <a:custGeom>
            <a:rect b="b" l="l" r="r" t="t"/>
            <a:pathLst>
              <a:path extrusionOk="0" h="28088" w="28076">
                <a:moveTo>
                  <a:pt x="14038" y="1"/>
                </a:moveTo>
                <a:cubicBezTo>
                  <a:pt x="6287" y="1"/>
                  <a:pt x="0" y="6287"/>
                  <a:pt x="0" y="14050"/>
                </a:cubicBezTo>
                <a:cubicBezTo>
                  <a:pt x="0" y="21801"/>
                  <a:pt x="6287" y="28088"/>
                  <a:pt x="14038" y="28088"/>
                </a:cubicBezTo>
                <a:cubicBezTo>
                  <a:pt x="21789" y="28088"/>
                  <a:pt x="28075" y="21801"/>
                  <a:pt x="28075" y="14050"/>
                </a:cubicBezTo>
                <a:cubicBezTo>
                  <a:pt x="28075" y="6287"/>
                  <a:pt x="21789" y="1"/>
                  <a:pt x="140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2" name="Google Shape;482;p17"/>
          <p:cNvSpPr/>
          <p:nvPr/>
        </p:nvSpPr>
        <p:spPr>
          <a:xfrm>
            <a:off x="9610039" y="2626432"/>
            <a:ext cx="1338171" cy="1338408"/>
          </a:xfrm>
          <a:custGeom>
            <a:rect b="b" l="l" r="r" t="t"/>
            <a:pathLst>
              <a:path extrusionOk="0" h="67819" w="67807">
                <a:moveTo>
                  <a:pt x="44768" y="1"/>
                </a:moveTo>
                <a:cubicBezTo>
                  <a:pt x="32052" y="1"/>
                  <a:pt x="21717" y="10335"/>
                  <a:pt x="21717" y="23051"/>
                </a:cubicBezTo>
                <a:lnTo>
                  <a:pt x="27825" y="23051"/>
                </a:lnTo>
                <a:cubicBezTo>
                  <a:pt x="27825" y="13693"/>
                  <a:pt x="35409" y="6109"/>
                  <a:pt x="44768" y="6109"/>
                </a:cubicBezTo>
                <a:cubicBezTo>
                  <a:pt x="54114" y="6109"/>
                  <a:pt x="61710" y="13693"/>
                  <a:pt x="61710" y="23051"/>
                </a:cubicBezTo>
                <a:cubicBezTo>
                  <a:pt x="61710" y="32398"/>
                  <a:pt x="54114" y="39982"/>
                  <a:pt x="44768" y="39982"/>
                </a:cubicBezTo>
                <a:cubicBezTo>
                  <a:pt x="38981" y="39982"/>
                  <a:pt x="33885" y="37089"/>
                  <a:pt x="30826" y="32672"/>
                </a:cubicBezTo>
                <a:lnTo>
                  <a:pt x="0" y="63497"/>
                </a:lnTo>
                <a:lnTo>
                  <a:pt x="4310" y="67819"/>
                </a:lnTo>
                <a:lnTo>
                  <a:pt x="30778" y="41351"/>
                </a:lnTo>
                <a:cubicBezTo>
                  <a:pt x="34767" y="44423"/>
                  <a:pt x="39636" y="46090"/>
                  <a:pt x="44768" y="46090"/>
                </a:cubicBezTo>
                <a:cubicBezTo>
                  <a:pt x="57472" y="46090"/>
                  <a:pt x="67806" y="35755"/>
                  <a:pt x="67806" y="23051"/>
                </a:cubicBezTo>
                <a:cubicBezTo>
                  <a:pt x="67806" y="10335"/>
                  <a:pt x="57472" y="1"/>
                  <a:pt x="44768" y="1"/>
                </a:cubicBezTo>
                <a:close/>
              </a:path>
            </a:pathLst>
          </a:custGeom>
          <a:solidFill>
            <a:srgbClr val="004E9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3" name="Google Shape;483;p17"/>
          <p:cNvSpPr/>
          <p:nvPr/>
        </p:nvSpPr>
        <p:spPr>
          <a:xfrm>
            <a:off x="10159181" y="2746977"/>
            <a:ext cx="668740" cy="668503"/>
          </a:xfrm>
          <a:custGeom>
            <a:rect b="b" l="l" r="r" t="t"/>
            <a:pathLst>
              <a:path extrusionOk="0" h="33874" w="33886">
                <a:moveTo>
                  <a:pt x="16943" y="1"/>
                </a:moveTo>
                <a:cubicBezTo>
                  <a:pt x="7584" y="1"/>
                  <a:pt x="0" y="7585"/>
                  <a:pt x="0" y="16943"/>
                </a:cubicBezTo>
                <a:cubicBezTo>
                  <a:pt x="0" y="26290"/>
                  <a:pt x="7584" y="33874"/>
                  <a:pt x="16943" y="33874"/>
                </a:cubicBezTo>
                <a:cubicBezTo>
                  <a:pt x="26289" y="33874"/>
                  <a:pt x="33885" y="26290"/>
                  <a:pt x="33885" y="16943"/>
                </a:cubicBezTo>
                <a:cubicBezTo>
                  <a:pt x="33885" y="7585"/>
                  <a:pt x="26289" y="1"/>
                  <a:pt x="169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2"/>
              </a:solidFill>
              <a:latin typeface="Calibri"/>
              <a:ea typeface="Calibri"/>
              <a:cs typeface="Calibri"/>
              <a:sym typeface="Calibri"/>
            </a:endParaRPr>
          </a:p>
        </p:txBody>
      </p:sp>
      <p:sp>
        <p:nvSpPr>
          <p:cNvPr id="484" name="Google Shape;484;p17"/>
          <p:cNvSpPr/>
          <p:nvPr/>
        </p:nvSpPr>
        <p:spPr>
          <a:xfrm>
            <a:off x="5312147" y="4305677"/>
            <a:ext cx="668503" cy="668740"/>
          </a:xfrm>
          <a:custGeom>
            <a:rect b="b" l="l" r="r" t="t"/>
            <a:pathLst>
              <a:path extrusionOk="0" h="33886" w="33874">
                <a:moveTo>
                  <a:pt x="16931" y="0"/>
                </a:moveTo>
                <a:cubicBezTo>
                  <a:pt x="7585" y="0"/>
                  <a:pt x="0" y="7585"/>
                  <a:pt x="0" y="16943"/>
                </a:cubicBezTo>
                <a:cubicBezTo>
                  <a:pt x="0" y="26301"/>
                  <a:pt x="7585" y="33885"/>
                  <a:pt x="16931" y="33885"/>
                </a:cubicBezTo>
                <a:cubicBezTo>
                  <a:pt x="26289" y="33885"/>
                  <a:pt x="33874" y="26301"/>
                  <a:pt x="33874" y="16943"/>
                </a:cubicBezTo>
                <a:cubicBezTo>
                  <a:pt x="33874" y="7585"/>
                  <a:pt x="26289" y="0"/>
                  <a:pt x="169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2"/>
              </a:solidFill>
              <a:latin typeface="Calibri"/>
              <a:ea typeface="Calibri"/>
              <a:cs typeface="Calibri"/>
              <a:sym typeface="Calibri"/>
            </a:endParaRPr>
          </a:p>
        </p:txBody>
      </p:sp>
      <p:sp>
        <p:nvSpPr>
          <p:cNvPr id="485" name="Google Shape;485;p17"/>
          <p:cNvSpPr/>
          <p:nvPr/>
        </p:nvSpPr>
        <p:spPr>
          <a:xfrm>
            <a:off x="5369242" y="4363009"/>
            <a:ext cx="554317" cy="554080"/>
          </a:xfrm>
          <a:custGeom>
            <a:rect b="b" l="l" r="r" t="t"/>
            <a:pathLst>
              <a:path extrusionOk="0" h="28076" w="28088">
                <a:moveTo>
                  <a:pt x="14038" y="0"/>
                </a:moveTo>
                <a:cubicBezTo>
                  <a:pt x="6287" y="0"/>
                  <a:pt x="1" y="6287"/>
                  <a:pt x="1" y="14038"/>
                </a:cubicBezTo>
                <a:cubicBezTo>
                  <a:pt x="1" y="21789"/>
                  <a:pt x="6287" y="28075"/>
                  <a:pt x="14038" y="28075"/>
                </a:cubicBezTo>
                <a:cubicBezTo>
                  <a:pt x="21801" y="28075"/>
                  <a:pt x="28087" y="21789"/>
                  <a:pt x="28087" y="14038"/>
                </a:cubicBezTo>
                <a:cubicBezTo>
                  <a:pt x="28087" y="6287"/>
                  <a:pt x="21801" y="0"/>
                  <a:pt x="140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6" name="Google Shape;486;p17"/>
          <p:cNvSpPr/>
          <p:nvPr/>
        </p:nvSpPr>
        <p:spPr>
          <a:xfrm>
            <a:off x="5191603" y="4079390"/>
            <a:ext cx="1015563" cy="1015563"/>
          </a:xfrm>
          <a:custGeom>
            <a:rect b="b" l="l" r="r" t="t"/>
            <a:pathLst>
              <a:path extrusionOk="0" h="51460" w="51460">
                <a:moveTo>
                  <a:pt x="47137" y="1"/>
                </a:moveTo>
                <a:lnTo>
                  <a:pt x="32671" y="14467"/>
                </a:lnTo>
                <a:cubicBezTo>
                  <a:pt x="37088" y="17527"/>
                  <a:pt x="39982" y="22622"/>
                  <a:pt x="39982" y="28409"/>
                </a:cubicBezTo>
                <a:cubicBezTo>
                  <a:pt x="39982" y="37767"/>
                  <a:pt x="32397" y="45351"/>
                  <a:pt x="23039" y="45351"/>
                </a:cubicBezTo>
                <a:cubicBezTo>
                  <a:pt x="13693" y="45351"/>
                  <a:pt x="6108" y="37767"/>
                  <a:pt x="6108" y="28409"/>
                </a:cubicBezTo>
                <a:cubicBezTo>
                  <a:pt x="6108" y="19051"/>
                  <a:pt x="13693" y="11466"/>
                  <a:pt x="23039" y="11466"/>
                </a:cubicBezTo>
                <a:lnTo>
                  <a:pt x="23039" y="5358"/>
                </a:lnTo>
                <a:cubicBezTo>
                  <a:pt x="10335" y="5358"/>
                  <a:pt x="0" y="15705"/>
                  <a:pt x="0" y="28409"/>
                </a:cubicBezTo>
                <a:cubicBezTo>
                  <a:pt x="0" y="41113"/>
                  <a:pt x="10335" y="51459"/>
                  <a:pt x="23039" y="51459"/>
                </a:cubicBezTo>
                <a:cubicBezTo>
                  <a:pt x="35755" y="51459"/>
                  <a:pt x="46090" y="41113"/>
                  <a:pt x="46090" y="28409"/>
                </a:cubicBezTo>
                <a:cubicBezTo>
                  <a:pt x="46090" y="23289"/>
                  <a:pt x="44423" y="18419"/>
                  <a:pt x="41351" y="14419"/>
                </a:cubicBezTo>
                <a:lnTo>
                  <a:pt x="51459" y="4311"/>
                </a:lnTo>
                <a:lnTo>
                  <a:pt x="47137" y="1"/>
                </a:lnTo>
                <a:close/>
              </a:path>
            </a:pathLst>
          </a:custGeom>
          <a:solidFill>
            <a:srgbClr val="0028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7" name="Google Shape;487;p17"/>
          <p:cNvSpPr/>
          <p:nvPr/>
        </p:nvSpPr>
        <p:spPr>
          <a:xfrm>
            <a:off x="8516390" y="4358368"/>
            <a:ext cx="668740" cy="668740"/>
          </a:xfrm>
          <a:custGeom>
            <a:rect b="b" l="l" r="r" t="t"/>
            <a:pathLst>
              <a:path extrusionOk="0" h="33886" w="33886">
                <a:moveTo>
                  <a:pt x="16943" y="0"/>
                </a:moveTo>
                <a:cubicBezTo>
                  <a:pt x="7585" y="0"/>
                  <a:pt x="1" y="7585"/>
                  <a:pt x="1" y="16943"/>
                </a:cubicBezTo>
                <a:cubicBezTo>
                  <a:pt x="1" y="26301"/>
                  <a:pt x="7585" y="33885"/>
                  <a:pt x="16943" y="33885"/>
                </a:cubicBezTo>
                <a:cubicBezTo>
                  <a:pt x="26302" y="33885"/>
                  <a:pt x="33886" y="26301"/>
                  <a:pt x="33886" y="16943"/>
                </a:cubicBezTo>
                <a:cubicBezTo>
                  <a:pt x="33886" y="7585"/>
                  <a:pt x="26302" y="0"/>
                  <a:pt x="1694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2"/>
              </a:solidFill>
              <a:latin typeface="Calibri"/>
              <a:ea typeface="Calibri"/>
              <a:cs typeface="Calibri"/>
              <a:sym typeface="Calibri"/>
            </a:endParaRPr>
          </a:p>
        </p:txBody>
      </p:sp>
      <p:sp>
        <p:nvSpPr>
          <p:cNvPr id="488" name="Google Shape;488;p17"/>
          <p:cNvSpPr/>
          <p:nvPr/>
        </p:nvSpPr>
        <p:spPr>
          <a:xfrm>
            <a:off x="8289175" y="4131134"/>
            <a:ext cx="1118935" cy="1016510"/>
          </a:xfrm>
          <a:custGeom>
            <a:rect b="b" l="l" r="r" t="t"/>
            <a:pathLst>
              <a:path extrusionOk="0" h="51508" w="56698">
                <a:moveTo>
                  <a:pt x="4310" y="1"/>
                </a:moveTo>
                <a:lnTo>
                  <a:pt x="0" y="4311"/>
                </a:lnTo>
                <a:lnTo>
                  <a:pt x="10156" y="14467"/>
                </a:lnTo>
                <a:cubicBezTo>
                  <a:pt x="7085" y="18467"/>
                  <a:pt x="5418" y="23337"/>
                  <a:pt x="5418" y="28457"/>
                </a:cubicBezTo>
                <a:cubicBezTo>
                  <a:pt x="5418" y="41161"/>
                  <a:pt x="15752" y="51507"/>
                  <a:pt x="28456" y="51507"/>
                </a:cubicBezTo>
                <a:cubicBezTo>
                  <a:pt x="41172" y="51507"/>
                  <a:pt x="51507" y="41161"/>
                  <a:pt x="51507" y="28457"/>
                </a:cubicBezTo>
                <a:cubicBezTo>
                  <a:pt x="51507" y="23337"/>
                  <a:pt x="49840" y="18467"/>
                  <a:pt x="46768" y="14467"/>
                </a:cubicBezTo>
                <a:lnTo>
                  <a:pt x="56698" y="4537"/>
                </a:lnTo>
                <a:lnTo>
                  <a:pt x="52388" y="215"/>
                </a:lnTo>
                <a:lnTo>
                  <a:pt x="38076" y="14515"/>
                </a:lnTo>
                <a:cubicBezTo>
                  <a:pt x="42506" y="17575"/>
                  <a:pt x="45399" y="22670"/>
                  <a:pt x="45399" y="28457"/>
                </a:cubicBezTo>
                <a:cubicBezTo>
                  <a:pt x="45399" y="37815"/>
                  <a:pt x="37815" y="45399"/>
                  <a:pt x="28456" y="45399"/>
                </a:cubicBezTo>
                <a:cubicBezTo>
                  <a:pt x="19098" y="45399"/>
                  <a:pt x="11514" y="37815"/>
                  <a:pt x="11514" y="28457"/>
                </a:cubicBezTo>
                <a:cubicBezTo>
                  <a:pt x="11514" y="22670"/>
                  <a:pt x="14419" y="17575"/>
                  <a:pt x="18836" y="14515"/>
                </a:cubicBezTo>
                <a:lnTo>
                  <a:pt x="4310" y="1"/>
                </a:lnTo>
                <a:close/>
              </a:path>
            </a:pathLst>
          </a:custGeom>
          <a:solidFill>
            <a:srgbClr val="004E9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9" name="Google Shape;489;p17"/>
          <p:cNvSpPr/>
          <p:nvPr/>
        </p:nvSpPr>
        <p:spPr>
          <a:xfrm>
            <a:off x="8573722" y="4415700"/>
            <a:ext cx="554317" cy="554080"/>
          </a:xfrm>
          <a:custGeom>
            <a:rect b="b" l="l" r="r" t="t"/>
            <a:pathLst>
              <a:path extrusionOk="0" h="28076" w="28088">
                <a:moveTo>
                  <a:pt x="14038" y="0"/>
                </a:moveTo>
                <a:cubicBezTo>
                  <a:pt x="6287" y="0"/>
                  <a:pt x="1" y="6287"/>
                  <a:pt x="1" y="14038"/>
                </a:cubicBezTo>
                <a:cubicBezTo>
                  <a:pt x="1" y="21789"/>
                  <a:pt x="6287" y="28075"/>
                  <a:pt x="14038" y="28075"/>
                </a:cubicBezTo>
                <a:cubicBezTo>
                  <a:pt x="21801" y="28075"/>
                  <a:pt x="28088" y="21789"/>
                  <a:pt x="28088" y="14038"/>
                </a:cubicBezTo>
                <a:cubicBezTo>
                  <a:pt x="28088" y="6287"/>
                  <a:pt x="21801" y="0"/>
                  <a:pt x="140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490" name="Google Shape;490;p17"/>
          <p:cNvPicPr preferRelativeResize="0"/>
          <p:nvPr/>
        </p:nvPicPr>
        <p:blipFill rotWithShape="1">
          <a:blip r:embed="rId3">
            <a:alphaModFix/>
          </a:blip>
          <a:srcRect b="0" l="0" r="0" t="0"/>
          <a:stretch/>
        </p:blipFill>
        <p:spPr>
          <a:xfrm>
            <a:off x="5427858" y="4463391"/>
            <a:ext cx="406481" cy="331370"/>
          </a:xfrm>
          <a:prstGeom prst="rect">
            <a:avLst/>
          </a:prstGeom>
          <a:noFill/>
          <a:ln>
            <a:noFill/>
          </a:ln>
        </p:spPr>
      </p:pic>
      <p:sp>
        <p:nvSpPr>
          <p:cNvPr id="491" name="Google Shape;491;p17"/>
          <p:cNvSpPr txBox="1"/>
          <p:nvPr/>
        </p:nvSpPr>
        <p:spPr>
          <a:xfrm>
            <a:off x="4232366" y="5134837"/>
            <a:ext cx="2688652" cy="906148"/>
          </a:xfrm>
          <a:prstGeom prst="rect">
            <a:avLst/>
          </a:prstGeom>
          <a:noFill/>
          <a:ln>
            <a:noFill/>
          </a:ln>
        </p:spPr>
        <p:txBody>
          <a:bodyPr anchorCtr="0" anchor="t" bIns="63750" lIns="88600" spcFirstLastPara="1" rIns="88600" wrap="square" tIns="63750">
            <a:spAutoFit/>
          </a:bodyPr>
          <a:lstStyle/>
          <a:p>
            <a:pPr indent="0" lvl="0" marL="0" marR="0" rtl="0" algn="ctr">
              <a:spcBef>
                <a:spcPts val="0"/>
              </a:spcBef>
              <a:spcAft>
                <a:spcPts val="0"/>
              </a:spcAft>
              <a:buNone/>
            </a:pPr>
            <a:r>
              <a:rPr b="1" lang="fr-FR" sz="1477">
                <a:solidFill>
                  <a:srgbClr val="004E9E"/>
                </a:solidFill>
                <a:latin typeface="Oxygen"/>
                <a:ea typeface="Oxygen"/>
                <a:cs typeface="Oxygen"/>
                <a:sym typeface="Oxygen"/>
              </a:rPr>
              <a:t>2000/2011</a:t>
            </a:r>
            <a:endParaRPr b="1" sz="1354">
              <a:solidFill>
                <a:srgbClr val="354068"/>
              </a:solidFill>
              <a:latin typeface="Oxygen"/>
              <a:ea typeface="Oxygen"/>
              <a:cs typeface="Oxygen"/>
              <a:sym typeface="Oxygen"/>
            </a:endParaRPr>
          </a:p>
          <a:p>
            <a:pPr indent="0" lvl="0" marL="0" marR="0" rtl="0" algn="ctr">
              <a:spcBef>
                <a:spcPts val="369"/>
              </a:spcBef>
              <a:spcAft>
                <a:spcPts val="0"/>
              </a:spcAft>
              <a:buNone/>
            </a:pPr>
            <a:r>
              <a:rPr lang="fr-FR" sz="1108">
                <a:solidFill>
                  <a:srgbClr val="004E9F"/>
                </a:solidFill>
                <a:latin typeface="Oxygen"/>
                <a:ea typeface="Oxygen"/>
                <a:cs typeface="Oxygen"/>
                <a:sym typeface="Oxygen"/>
              </a:rPr>
              <a:t>Loi </a:t>
            </a:r>
            <a:r>
              <a:rPr i="1" lang="fr-FR" sz="1108">
                <a:solidFill>
                  <a:srgbClr val="004E9F"/>
                </a:solidFill>
                <a:latin typeface="Oxygen"/>
                <a:ea typeface="Oxygen"/>
                <a:cs typeface="Oxygen"/>
                <a:sym typeface="Oxygen"/>
              </a:rPr>
              <a:t>Solidarité Renouvellement Urbains</a:t>
            </a:r>
            <a:endParaRPr/>
          </a:p>
          <a:p>
            <a:pPr indent="0" lvl="0" marL="0" marR="0" rtl="0" algn="just">
              <a:spcBef>
                <a:spcPts val="369"/>
              </a:spcBef>
              <a:spcAft>
                <a:spcPts val="0"/>
              </a:spcAft>
              <a:buNone/>
            </a:pPr>
            <a:r>
              <a:rPr lang="fr-FR" sz="900">
                <a:solidFill>
                  <a:schemeClr val="dk1"/>
                </a:solidFill>
                <a:latin typeface="Oxygen"/>
                <a:ea typeface="Oxygen"/>
                <a:cs typeface="Oxygen"/>
                <a:sym typeface="Oxygen"/>
              </a:rPr>
              <a:t>Période de référence de la consommation des espaces naturels, agricole et forestiers. </a:t>
            </a:r>
            <a:endParaRPr/>
          </a:p>
        </p:txBody>
      </p:sp>
      <p:pic>
        <p:nvPicPr>
          <p:cNvPr id="492" name="Google Shape;492;p17"/>
          <p:cNvPicPr preferRelativeResize="0"/>
          <p:nvPr/>
        </p:nvPicPr>
        <p:blipFill rotWithShape="1">
          <a:blip r:embed="rId4">
            <a:alphaModFix/>
          </a:blip>
          <a:srcRect b="0" l="0" r="0" t="0"/>
          <a:stretch/>
        </p:blipFill>
        <p:spPr>
          <a:xfrm>
            <a:off x="7078467" y="2893814"/>
            <a:ext cx="337317" cy="364174"/>
          </a:xfrm>
          <a:prstGeom prst="rect">
            <a:avLst/>
          </a:prstGeom>
          <a:noFill/>
          <a:ln>
            <a:noFill/>
          </a:ln>
        </p:spPr>
      </p:pic>
      <p:sp>
        <p:nvSpPr>
          <p:cNvPr id="493" name="Google Shape;493;p17"/>
          <p:cNvSpPr txBox="1"/>
          <p:nvPr/>
        </p:nvSpPr>
        <p:spPr>
          <a:xfrm>
            <a:off x="5950615" y="1659242"/>
            <a:ext cx="2579841" cy="906148"/>
          </a:xfrm>
          <a:prstGeom prst="rect">
            <a:avLst/>
          </a:prstGeom>
          <a:noFill/>
          <a:ln>
            <a:noFill/>
          </a:ln>
        </p:spPr>
        <p:txBody>
          <a:bodyPr anchorCtr="0" anchor="t" bIns="63750" lIns="88600" spcFirstLastPara="1" rIns="88600" wrap="square" tIns="63750">
            <a:spAutoFit/>
          </a:bodyPr>
          <a:lstStyle/>
          <a:p>
            <a:pPr indent="0" lvl="0" marL="0" marR="0" rtl="0" algn="ctr">
              <a:spcBef>
                <a:spcPts val="0"/>
              </a:spcBef>
              <a:spcAft>
                <a:spcPts val="0"/>
              </a:spcAft>
              <a:buNone/>
            </a:pPr>
            <a:r>
              <a:rPr b="1" lang="fr-FR" sz="1477">
                <a:solidFill>
                  <a:srgbClr val="004E9E"/>
                </a:solidFill>
                <a:latin typeface="Oxygen"/>
                <a:ea typeface="Oxygen"/>
                <a:cs typeface="Oxygen"/>
                <a:sym typeface="Oxygen"/>
              </a:rPr>
              <a:t>2021/2031</a:t>
            </a:r>
            <a:endParaRPr b="1" sz="1354">
              <a:solidFill>
                <a:srgbClr val="354068"/>
              </a:solidFill>
              <a:latin typeface="Oxygen"/>
              <a:ea typeface="Oxygen"/>
              <a:cs typeface="Oxygen"/>
              <a:sym typeface="Oxygen"/>
            </a:endParaRPr>
          </a:p>
          <a:p>
            <a:pPr indent="0" lvl="0" marL="0" marR="0" rtl="0" algn="ctr">
              <a:spcBef>
                <a:spcPts val="369"/>
              </a:spcBef>
              <a:spcAft>
                <a:spcPts val="0"/>
              </a:spcAft>
              <a:buNone/>
            </a:pPr>
            <a:r>
              <a:rPr lang="fr-FR" sz="1108">
                <a:solidFill>
                  <a:srgbClr val="004E9F"/>
                </a:solidFill>
                <a:latin typeface="Oxygen"/>
                <a:ea typeface="Oxygen"/>
                <a:cs typeface="Oxygen"/>
                <a:sym typeface="Oxygen"/>
              </a:rPr>
              <a:t>Loi </a:t>
            </a:r>
            <a:r>
              <a:rPr i="1" lang="fr-FR" sz="1108">
                <a:solidFill>
                  <a:srgbClr val="004E9F"/>
                </a:solidFill>
                <a:latin typeface="Oxygen"/>
                <a:ea typeface="Oxygen"/>
                <a:cs typeface="Oxygen"/>
                <a:sym typeface="Oxygen"/>
              </a:rPr>
              <a:t>Climat &amp; Résilience</a:t>
            </a:r>
            <a:endParaRPr/>
          </a:p>
          <a:p>
            <a:pPr indent="0" lvl="0" marL="0" marR="0" rtl="0" algn="just">
              <a:spcBef>
                <a:spcPts val="369"/>
              </a:spcBef>
              <a:spcAft>
                <a:spcPts val="0"/>
              </a:spcAft>
              <a:buNone/>
            </a:pPr>
            <a:r>
              <a:rPr lang="fr-FR" sz="900">
                <a:solidFill>
                  <a:schemeClr val="dk1"/>
                </a:solidFill>
                <a:latin typeface="Oxygen"/>
                <a:ea typeface="Oxygen"/>
                <a:cs typeface="Oxygen"/>
                <a:sym typeface="Oxygen"/>
              </a:rPr>
              <a:t>Réduction de 50% de la consommation des espaces naturels, agricoles et forestiers. </a:t>
            </a:r>
            <a:endParaRPr/>
          </a:p>
        </p:txBody>
      </p:sp>
      <p:sp>
        <p:nvSpPr>
          <p:cNvPr id="494" name="Google Shape;494;p17"/>
          <p:cNvSpPr txBox="1"/>
          <p:nvPr/>
        </p:nvSpPr>
        <p:spPr>
          <a:xfrm>
            <a:off x="7558722" y="5134837"/>
            <a:ext cx="2579839" cy="684357"/>
          </a:xfrm>
          <a:prstGeom prst="rect">
            <a:avLst/>
          </a:prstGeom>
          <a:noFill/>
          <a:ln>
            <a:noFill/>
          </a:ln>
        </p:spPr>
        <p:txBody>
          <a:bodyPr anchorCtr="0" anchor="t" bIns="63750" lIns="88600" spcFirstLastPara="1" rIns="88600" wrap="square" tIns="63750">
            <a:spAutoFit/>
          </a:bodyPr>
          <a:lstStyle/>
          <a:p>
            <a:pPr indent="0" lvl="0" marL="0" marR="0" rtl="0" algn="ctr">
              <a:spcBef>
                <a:spcPts val="0"/>
              </a:spcBef>
              <a:spcAft>
                <a:spcPts val="0"/>
              </a:spcAft>
              <a:buNone/>
            </a:pPr>
            <a:r>
              <a:rPr b="1" lang="fr-FR" sz="1477">
                <a:solidFill>
                  <a:srgbClr val="004E9E"/>
                </a:solidFill>
                <a:latin typeface="Oxygen"/>
                <a:ea typeface="Oxygen"/>
                <a:cs typeface="Oxygen"/>
                <a:sym typeface="Oxygen"/>
              </a:rPr>
              <a:t>2031/2041</a:t>
            </a:r>
            <a:endParaRPr b="1" sz="1354">
              <a:solidFill>
                <a:srgbClr val="354068"/>
              </a:solidFill>
              <a:latin typeface="Oxygen"/>
              <a:ea typeface="Oxygen"/>
              <a:cs typeface="Oxygen"/>
              <a:sym typeface="Oxygen"/>
            </a:endParaRPr>
          </a:p>
          <a:p>
            <a:pPr indent="0" lvl="0" marL="0" marR="0" rtl="0" algn="just">
              <a:spcBef>
                <a:spcPts val="369"/>
              </a:spcBef>
              <a:spcAft>
                <a:spcPts val="0"/>
              </a:spcAft>
              <a:buNone/>
            </a:pPr>
            <a:r>
              <a:rPr lang="fr-FR" sz="900">
                <a:solidFill>
                  <a:schemeClr val="dk1"/>
                </a:solidFill>
                <a:latin typeface="Oxygen"/>
                <a:ea typeface="Oxygen"/>
                <a:cs typeface="Oxygen"/>
                <a:sym typeface="Oxygen"/>
              </a:rPr>
              <a:t>Réduction du rythme d’artificialisation par tranche de 10 ans.</a:t>
            </a:r>
            <a:endParaRPr/>
          </a:p>
        </p:txBody>
      </p:sp>
      <p:pic>
        <p:nvPicPr>
          <p:cNvPr id="495" name="Google Shape;495;p17"/>
          <p:cNvPicPr preferRelativeResize="0"/>
          <p:nvPr/>
        </p:nvPicPr>
        <p:blipFill rotWithShape="1">
          <a:blip r:embed="rId5">
            <a:alphaModFix/>
          </a:blip>
          <a:srcRect b="0" l="0" r="0" t="0"/>
          <a:stretch/>
        </p:blipFill>
        <p:spPr>
          <a:xfrm>
            <a:off x="8672925" y="4528625"/>
            <a:ext cx="360000" cy="360000"/>
          </a:xfrm>
          <a:prstGeom prst="rect">
            <a:avLst/>
          </a:prstGeom>
          <a:noFill/>
          <a:ln>
            <a:noFill/>
          </a:ln>
        </p:spPr>
      </p:pic>
      <p:sp>
        <p:nvSpPr>
          <p:cNvPr id="496" name="Google Shape;496;p17"/>
          <p:cNvSpPr txBox="1"/>
          <p:nvPr/>
        </p:nvSpPr>
        <p:spPr>
          <a:xfrm>
            <a:off x="9203513" y="1662020"/>
            <a:ext cx="2579841" cy="822856"/>
          </a:xfrm>
          <a:prstGeom prst="rect">
            <a:avLst/>
          </a:prstGeom>
          <a:noFill/>
          <a:ln>
            <a:noFill/>
          </a:ln>
        </p:spPr>
        <p:txBody>
          <a:bodyPr anchorCtr="0" anchor="t" bIns="63750" lIns="88600" spcFirstLastPara="1" rIns="88600" wrap="square" tIns="63750">
            <a:spAutoFit/>
          </a:bodyPr>
          <a:lstStyle/>
          <a:p>
            <a:pPr indent="0" lvl="0" marL="0" marR="0" rtl="0" algn="ctr">
              <a:spcBef>
                <a:spcPts val="0"/>
              </a:spcBef>
              <a:spcAft>
                <a:spcPts val="0"/>
              </a:spcAft>
              <a:buNone/>
            </a:pPr>
            <a:r>
              <a:rPr b="1" lang="fr-FR" sz="1477">
                <a:solidFill>
                  <a:srgbClr val="004E9E"/>
                </a:solidFill>
                <a:latin typeface="Oxygen"/>
                <a:ea typeface="Oxygen"/>
                <a:cs typeface="Oxygen"/>
                <a:sym typeface="Oxygen"/>
              </a:rPr>
              <a:t>2050</a:t>
            </a:r>
            <a:endParaRPr b="1" sz="1354">
              <a:solidFill>
                <a:srgbClr val="354068"/>
              </a:solidFill>
              <a:latin typeface="Oxygen"/>
              <a:ea typeface="Oxygen"/>
              <a:cs typeface="Oxygen"/>
              <a:sym typeface="Oxygen"/>
            </a:endParaRPr>
          </a:p>
          <a:p>
            <a:pPr indent="0" lvl="0" marL="0" marR="0" rtl="0" algn="just">
              <a:spcBef>
                <a:spcPts val="369"/>
              </a:spcBef>
              <a:spcAft>
                <a:spcPts val="0"/>
              </a:spcAft>
              <a:buNone/>
            </a:pPr>
            <a:r>
              <a:rPr lang="fr-FR" sz="900">
                <a:solidFill>
                  <a:schemeClr val="dk1"/>
                </a:solidFill>
                <a:latin typeface="Oxygen"/>
                <a:ea typeface="Oxygen"/>
                <a:cs typeface="Oxygen"/>
                <a:sym typeface="Oxygen"/>
              </a:rPr>
              <a:t>Chaque mètre carré artificialisé devra être compensé par une renaturation d’espace équivalente, afin d’atteindre un solde neutre.</a:t>
            </a:r>
            <a:endParaRPr/>
          </a:p>
        </p:txBody>
      </p:sp>
      <p:sp>
        <p:nvSpPr>
          <p:cNvPr id="497" name="Google Shape;497;p17"/>
          <p:cNvSpPr txBox="1"/>
          <p:nvPr/>
        </p:nvSpPr>
        <p:spPr>
          <a:xfrm>
            <a:off x="4313626" y="1049515"/>
            <a:ext cx="2228464"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Chronologie des applications légales</a:t>
            </a:r>
            <a:endParaRPr/>
          </a:p>
        </p:txBody>
      </p:sp>
      <p:sp>
        <p:nvSpPr>
          <p:cNvPr id="498" name="Google Shape;498;p17"/>
          <p:cNvSpPr/>
          <p:nvPr/>
        </p:nvSpPr>
        <p:spPr>
          <a:xfrm>
            <a:off x="10216274" y="2800358"/>
            <a:ext cx="554317" cy="554080"/>
          </a:xfrm>
          <a:custGeom>
            <a:rect b="b" l="l" r="r" t="t"/>
            <a:pathLst>
              <a:path extrusionOk="0" h="28076" w="28088">
                <a:moveTo>
                  <a:pt x="14038" y="0"/>
                </a:moveTo>
                <a:cubicBezTo>
                  <a:pt x="6287" y="0"/>
                  <a:pt x="1" y="6287"/>
                  <a:pt x="1" y="14038"/>
                </a:cubicBezTo>
                <a:cubicBezTo>
                  <a:pt x="1" y="21789"/>
                  <a:pt x="6287" y="28075"/>
                  <a:pt x="14038" y="28075"/>
                </a:cubicBezTo>
                <a:cubicBezTo>
                  <a:pt x="21801" y="28075"/>
                  <a:pt x="28088" y="21789"/>
                  <a:pt x="28088" y="14038"/>
                </a:cubicBezTo>
                <a:cubicBezTo>
                  <a:pt x="28088" y="6287"/>
                  <a:pt x="21801" y="0"/>
                  <a:pt x="140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Transférer avec un remplissage uni" id="499" name="Google Shape;499;p17"/>
          <p:cNvPicPr preferRelativeResize="0"/>
          <p:nvPr/>
        </p:nvPicPr>
        <p:blipFill rotWithShape="1">
          <a:blip r:embed="rId6">
            <a:alphaModFix/>
          </a:blip>
          <a:srcRect b="0" l="0" r="0" t="0"/>
          <a:stretch/>
        </p:blipFill>
        <p:spPr>
          <a:xfrm>
            <a:off x="10374785" y="2878555"/>
            <a:ext cx="237294" cy="3826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8"/>
          <p:cNvSpPr txBox="1"/>
          <p:nvPr/>
        </p:nvSpPr>
        <p:spPr>
          <a:xfrm>
            <a:off x="6570968" y="3491043"/>
            <a:ext cx="4166479" cy="1088698"/>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F"/>
                </a:solidFill>
                <a:latin typeface="Oxygen"/>
                <a:ea typeface="Oxygen"/>
                <a:cs typeface="Oxygen"/>
                <a:sym typeface="Oxygen"/>
              </a:rPr>
              <a:t>DES PROJETS PLUS COMPLEXES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La mise en œuvre de la ZAN va </a:t>
            </a:r>
            <a:r>
              <a:rPr b="1" lang="fr-FR" sz="900">
                <a:solidFill>
                  <a:schemeClr val="dk1"/>
                </a:solidFill>
                <a:latin typeface="Oxygen"/>
                <a:ea typeface="Oxygen"/>
                <a:cs typeface="Oxygen"/>
                <a:sym typeface="Oxygen"/>
              </a:rPr>
              <a:t>complexifier la conception des projets</a:t>
            </a:r>
            <a:r>
              <a:rPr lang="fr-FR" sz="900">
                <a:solidFill>
                  <a:schemeClr val="dk1"/>
                </a:solidFill>
                <a:latin typeface="Oxygen"/>
                <a:ea typeface="Oxygen"/>
                <a:cs typeface="Oxygen"/>
                <a:sym typeface="Oxygen"/>
              </a:rPr>
              <a:t> en imposant une planification méticuleuse visant à compenser toute artificialisation des sols. Les promoteurs seront contraints d'incorporer des solutions novatrices et durables, entraînant potentiellement des prolongements temporels et une augmentation des coûts initiaux.</a:t>
            </a:r>
            <a:endParaRPr/>
          </a:p>
        </p:txBody>
      </p:sp>
      <p:grpSp>
        <p:nvGrpSpPr>
          <p:cNvPr id="506" name="Google Shape;506;p18"/>
          <p:cNvGrpSpPr/>
          <p:nvPr/>
        </p:nvGrpSpPr>
        <p:grpSpPr>
          <a:xfrm rot="-5400000">
            <a:off x="1779723" y="2489305"/>
            <a:ext cx="512267" cy="300896"/>
            <a:chOff x="2774870" y="2757102"/>
            <a:chExt cx="2475336" cy="300896"/>
          </a:xfrm>
        </p:grpSpPr>
        <p:sp>
          <p:nvSpPr>
            <p:cNvPr id="507" name="Google Shape;507;p18"/>
            <p:cNvSpPr/>
            <p:nvPr/>
          </p:nvSpPr>
          <p:spPr>
            <a:xfrm>
              <a:off x="2774870" y="2757102"/>
              <a:ext cx="2475336" cy="300896"/>
            </a:xfrm>
            <a:custGeom>
              <a:rect b="b" l="l" r="r" t="t"/>
              <a:pathLst>
                <a:path extrusionOk="0" h="8930" w="73463">
                  <a:moveTo>
                    <a:pt x="1" y="0"/>
                  </a:moveTo>
                  <a:lnTo>
                    <a:pt x="1" y="8930"/>
                  </a:lnTo>
                  <a:lnTo>
                    <a:pt x="73462" y="8930"/>
                  </a:lnTo>
                  <a:lnTo>
                    <a:pt x="73462" y="0"/>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8"/>
            <p:cNvSpPr/>
            <p:nvPr/>
          </p:nvSpPr>
          <p:spPr>
            <a:xfrm>
              <a:off x="2869523" y="2907520"/>
              <a:ext cx="2286030" cy="34"/>
            </a:xfrm>
            <a:custGeom>
              <a:rect b="b" l="l" r="r" t="t"/>
              <a:pathLst>
                <a:path extrusionOk="0" fill="none" h="1" w="60497">
                  <a:moveTo>
                    <a:pt x="1" y="1"/>
                  </a:moveTo>
                  <a:lnTo>
                    <a:pt x="60496" y="1"/>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9" name="Google Shape;509;p18"/>
          <p:cNvGrpSpPr/>
          <p:nvPr/>
        </p:nvGrpSpPr>
        <p:grpSpPr>
          <a:xfrm>
            <a:off x="5738682" y="5148236"/>
            <a:ext cx="797751" cy="300896"/>
            <a:chOff x="2774870" y="2757102"/>
            <a:chExt cx="2475336" cy="300896"/>
          </a:xfrm>
        </p:grpSpPr>
        <p:sp>
          <p:nvSpPr>
            <p:cNvPr id="510" name="Google Shape;510;p18"/>
            <p:cNvSpPr/>
            <p:nvPr/>
          </p:nvSpPr>
          <p:spPr>
            <a:xfrm>
              <a:off x="2774870" y="2757102"/>
              <a:ext cx="2475336" cy="300896"/>
            </a:xfrm>
            <a:custGeom>
              <a:rect b="b" l="l" r="r" t="t"/>
              <a:pathLst>
                <a:path extrusionOk="0" h="8930" w="73463">
                  <a:moveTo>
                    <a:pt x="1" y="0"/>
                  </a:moveTo>
                  <a:lnTo>
                    <a:pt x="1" y="8930"/>
                  </a:lnTo>
                  <a:lnTo>
                    <a:pt x="73462" y="8930"/>
                  </a:lnTo>
                  <a:lnTo>
                    <a:pt x="73462" y="0"/>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8"/>
            <p:cNvSpPr/>
            <p:nvPr/>
          </p:nvSpPr>
          <p:spPr>
            <a:xfrm>
              <a:off x="2869523" y="2907520"/>
              <a:ext cx="2286030" cy="34"/>
            </a:xfrm>
            <a:custGeom>
              <a:rect b="b" l="l" r="r" t="t"/>
              <a:pathLst>
                <a:path extrusionOk="0" fill="none" h="1" w="60497">
                  <a:moveTo>
                    <a:pt x="1" y="1"/>
                  </a:moveTo>
                  <a:lnTo>
                    <a:pt x="60496" y="1"/>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p18"/>
          <p:cNvGrpSpPr/>
          <p:nvPr/>
        </p:nvGrpSpPr>
        <p:grpSpPr>
          <a:xfrm>
            <a:off x="5740334" y="3873903"/>
            <a:ext cx="796099" cy="300896"/>
            <a:chOff x="2774870" y="2757102"/>
            <a:chExt cx="2475336" cy="300896"/>
          </a:xfrm>
        </p:grpSpPr>
        <p:sp>
          <p:nvSpPr>
            <p:cNvPr id="513" name="Google Shape;513;p18"/>
            <p:cNvSpPr/>
            <p:nvPr/>
          </p:nvSpPr>
          <p:spPr>
            <a:xfrm>
              <a:off x="2774870" y="2757102"/>
              <a:ext cx="2475336" cy="300896"/>
            </a:xfrm>
            <a:custGeom>
              <a:rect b="b" l="l" r="r" t="t"/>
              <a:pathLst>
                <a:path extrusionOk="0" h="8930" w="73463">
                  <a:moveTo>
                    <a:pt x="1" y="0"/>
                  </a:moveTo>
                  <a:lnTo>
                    <a:pt x="1" y="8930"/>
                  </a:lnTo>
                  <a:lnTo>
                    <a:pt x="73462" y="8930"/>
                  </a:lnTo>
                  <a:lnTo>
                    <a:pt x="73462" y="0"/>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8"/>
            <p:cNvSpPr/>
            <p:nvPr/>
          </p:nvSpPr>
          <p:spPr>
            <a:xfrm>
              <a:off x="2869523" y="2907520"/>
              <a:ext cx="2286030" cy="34"/>
            </a:xfrm>
            <a:custGeom>
              <a:rect b="b" l="l" r="r" t="t"/>
              <a:pathLst>
                <a:path extrusionOk="0" fill="none" h="1" w="60497">
                  <a:moveTo>
                    <a:pt x="1" y="1"/>
                  </a:moveTo>
                  <a:lnTo>
                    <a:pt x="60496" y="1"/>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18"/>
          <p:cNvGrpSpPr/>
          <p:nvPr/>
        </p:nvGrpSpPr>
        <p:grpSpPr>
          <a:xfrm>
            <a:off x="5738682" y="2619055"/>
            <a:ext cx="797751" cy="300896"/>
            <a:chOff x="2774870" y="2757102"/>
            <a:chExt cx="2475336" cy="300896"/>
          </a:xfrm>
        </p:grpSpPr>
        <p:sp>
          <p:nvSpPr>
            <p:cNvPr id="516" name="Google Shape;516;p18"/>
            <p:cNvSpPr/>
            <p:nvPr/>
          </p:nvSpPr>
          <p:spPr>
            <a:xfrm>
              <a:off x="2774870" y="2757102"/>
              <a:ext cx="2475336" cy="300896"/>
            </a:xfrm>
            <a:custGeom>
              <a:rect b="b" l="l" r="r" t="t"/>
              <a:pathLst>
                <a:path extrusionOk="0" h="8930" w="73463">
                  <a:moveTo>
                    <a:pt x="1" y="0"/>
                  </a:moveTo>
                  <a:lnTo>
                    <a:pt x="1" y="8930"/>
                  </a:lnTo>
                  <a:lnTo>
                    <a:pt x="73462" y="8930"/>
                  </a:lnTo>
                  <a:lnTo>
                    <a:pt x="73462" y="0"/>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8"/>
            <p:cNvSpPr/>
            <p:nvPr/>
          </p:nvSpPr>
          <p:spPr>
            <a:xfrm>
              <a:off x="2869523" y="2907520"/>
              <a:ext cx="2286030" cy="34"/>
            </a:xfrm>
            <a:custGeom>
              <a:rect b="b" l="l" r="r" t="t"/>
              <a:pathLst>
                <a:path extrusionOk="0" fill="none" h="1" w="60497">
                  <a:moveTo>
                    <a:pt x="1" y="1"/>
                  </a:moveTo>
                  <a:lnTo>
                    <a:pt x="60496" y="1"/>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8" name="Google Shape;518;p18"/>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3 / IMPACT DE LA LOI ZAN</a:t>
            </a:r>
            <a:endParaRPr/>
          </a:p>
        </p:txBody>
      </p:sp>
      <p:sp>
        <p:nvSpPr>
          <p:cNvPr id="519" name="Google Shape;519;p18"/>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DES NOUVELLES CONTRAINTES POUR LE SECTEUR DE L’IMMOBILIER</a:t>
            </a:r>
            <a:endParaRPr/>
          </a:p>
        </p:txBody>
      </p:sp>
      <p:sp>
        <p:nvSpPr>
          <p:cNvPr id="520" name="Google Shape;520;p18"/>
          <p:cNvSpPr txBox="1"/>
          <p:nvPr/>
        </p:nvSpPr>
        <p:spPr>
          <a:xfrm>
            <a:off x="10317321" y="6546018"/>
            <a:ext cx="1196161"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a:t>
            </a:r>
            <a:endParaRPr i="1" sz="738">
              <a:solidFill>
                <a:schemeClr val="lt1"/>
              </a:solidFill>
              <a:latin typeface="Oxygen"/>
              <a:ea typeface="Oxygen"/>
              <a:cs typeface="Oxygen"/>
              <a:sym typeface="Oxygen"/>
            </a:endParaRPr>
          </a:p>
        </p:txBody>
      </p:sp>
      <p:cxnSp>
        <p:nvCxnSpPr>
          <p:cNvPr id="521" name="Google Shape;521;p18"/>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522" name="Google Shape;522;p18"/>
          <p:cNvSpPr txBox="1"/>
          <p:nvPr/>
        </p:nvSpPr>
        <p:spPr>
          <a:xfrm>
            <a:off x="6570968" y="2141953"/>
            <a:ext cx="4152251" cy="1088698"/>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F"/>
                </a:solidFill>
                <a:latin typeface="Oxygen"/>
                <a:ea typeface="Oxygen"/>
                <a:cs typeface="Oxygen"/>
                <a:sym typeface="Oxygen"/>
              </a:rPr>
              <a:t>LA TAILLE</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Les actifs immobiliers de grande surface, notamment les entrepôts logistiques, sont confrontés à des défis accrus en raison de la mise en œuvre de la loi. Face à la pénurie de foncier, la nécessité de </a:t>
            </a:r>
            <a:r>
              <a:rPr b="1" lang="fr-FR" sz="900">
                <a:solidFill>
                  <a:schemeClr val="dk1"/>
                </a:solidFill>
                <a:latin typeface="Oxygen"/>
                <a:ea typeface="Oxygen"/>
                <a:cs typeface="Oxygen"/>
                <a:sym typeface="Oxygen"/>
              </a:rPr>
              <a:t>réduire l'impact des surfaces au sol </a:t>
            </a:r>
            <a:r>
              <a:rPr lang="fr-FR" sz="900">
                <a:solidFill>
                  <a:schemeClr val="dk1"/>
                </a:solidFill>
                <a:latin typeface="Oxygen"/>
                <a:ea typeface="Oxygen"/>
                <a:cs typeface="Oxygen"/>
                <a:sym typeface="Oxygen"/>
              </a:rPr>
              <a:t>complexifie la réalisation des projets, impliquant des adaptations dans la conception des entrepôts.</a:t>
            </a:r>
            <a:endParaRPr/>
          </a:p>
        </p:txBody>
      </p:sp>
      <p:grpSp>
        <p:nvGrpSpPr>
          <p:cNvPr id="523" name="Google Shape;523;p18"/>
          <p:cNvGrpSpPr/>
          <p:nvPr/>
        </p:nvGrpSpPr>
        <p:grpSpPr>
          <a:xfrm>
            <a:off x="2943161" y="3380107"/>
            <a:ext cx="2481738" cy="2079756"/>
            <a:chOff x="2771669" y="2250787"/>
            <a:chExt cx="2481738" cy="2079756"/>
          </a:xfrm>
        </p:grpSpPr>
        <p:sp>
          <p:nvSpPr>
            <p:cNvPr id="524" name="Google Shape;524;p18"/>
            <p:cNvSpPr/>
            <p:nvPr/>
          </p:nvSpPr>
          <p:spPr>
            <a:xfrm>
              <a:off x="2771669" y="2250787"/>
              <a:ext cx="2481738" cy="2079756"/>
            </a:xfrm>
            <a:custGeom>
              <a:rect b="b" l="l" r="r" t="t"/>
              <a:pathLst>
                <a:path extrusionOk="0" h="61723" w="73653">
                  <a:moveTo>
                    <a:pt x="1" y="0"/>
                  </a:moveTo>
                  <a:lnTo>
                    <a:pt x="1" y="8930"/>
                  </a:lnTo>
                  <a:lnTo>
                    <a:pt x="14764" y="8930"/>
                  </a:lnTo>
                  <a:cubicBezTo>
                    <a:pt x="16407" y="8930"/>
                    <a:pt x="17741" y="10275"/>
                    <a:pt x="17741" y="11907"/>
                  </a:cubicBezTo>
                  <a:lnTo>
                    <a:pt x="17741" y="49816"/>
                  </a:lnTo>
                  <a:cubicBezTo>
                    <a:pt x="17741" y="56376"/>
                    <a:pt x="23087" y="61722"/>
                    <a:pt x="29647" y="61722"/>
                  </a:cubicBezTo>
                  <a:lnTo>
                    <a:pt x="73653" y="61722"/>
                  </a:lnTo>
                  <a:lnTo>
                    <a:pt x="73653" y="52793"/>
                  </a:lnTo>
                  <a:lnTo>
                    <a:pt x="29647" y="52793"/>
                  </a:lnTo>
                  <a:cubicBezTo>
                    <a:pt x="28016" y="52793"/>
                    <a:pt x="26671" y="51447"/>
                    <a:pt x="26671" y="49816"/>
                  </a:cubicBezTo>
                  <a:lnTo>
                    <a:pt x="26671" y="11907"/>
                  </a:lnTo>
                  <a:cubicBezTo>
                    <a:pt x="26671" y="5346"/>
                    <a:pt x="21325" y="0"/>
                    <a:pt x="14764" y="0"/>
                  </a:cubicBez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8"/>
            <p:cNvSpPr/>
            <p:nvPr/>
          </p:nvSpPr>
          <p:spPr>
            <a:xfrm>
              <a:off x="2799772" y="2409663"/>
              <a:ext cx="2423547" cy="1777243"/>
            </a:xfrm>
            <a:custGeom>
              <a:rect b="b" l="l" r="r" t="t"/>
              <a:pathLst>
                <a:path extrusionOk="0" fill="none" h="52745" w="71926">
                  <a:moveTo>
                    <a:pt x="0" y="0"/>
                  </a:moveTo>
                  <a:lnTo>
                    <a:pt x="13740" y="0"/>
                  </a:lnTo>
                  <a:cubicBezTo>
                    <a:pt x="18014" y="0"/>
                    <a:pt x="21479" y="3477"/>
                    <a:pt x="21479" y="7739"/>
                  </a:cubicBezTo>
                  <a:lnTo>
                    <a:pt x="21479" y="45101"/>
                  </a:lnTo>
                  <a:cubicBezTo>
                    <a:pt x="21479" y="49328"/>
                    <a:pt x="24896" y="52745"/>
                    <a:pt x="29123" y="52745"/>
                  </a:cubicBezTo>
                  <a:lnTo>
                    <a:pt x="71926" y="52745"/>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6" name="Google Shape;526;p18"/>
          <p:cNvGrpSpPr/>
          <p:nvPr/>
        </p:nvGrpSpPr>
        <p:grpSpPr>
          <a:xfrm>
            <a:off x="2946362" y="2621444"/>
            <a:ext cx="2481738" cy="2078139"/>
            <a:chOff x="2774870" y="1492124"/>
            <a:chExt cx="2481738" cy="2078139"/>
          </a:xfrm>
        </p:grpSpPr>
        <p:sp>
          <p:nvSpPr>
            <p:cNvPr id="527" name="Google Shape;527;p18"/>
            <p:cNvSpPr/>
            <p:nvPr/>
          </p:nvSpPr>
          <p:spPr>
            <a:xfrm>
              <a:off x="2774870" y="1492124"/>
              <a:ext cx="2481738" cy="2078139"/>
            </a:xfrm>
            <a:custGeom>
              <a:rect b="b" l="l" r="r" t="t"/>
              <a:pathLst>
                <a:path extrusionOk="0" h="61675" w="73653">
                  <a:moveTo>
                    <a:pt x="63640" y="1"/>
                  </a:moveTo>
                  <a:cubicBezTo>
                    <a:pt x="57067" y="1"/>
                    <a:pt x="51733" y="5347"/>
                    <a:pt x="51733" y="11907"/>
                  </a:cubicBezTo>
                  <a:lnTo>
                    <a:pt x="51733" y="49769"/>
                  </a:lnTo>
                  <a:cubicBezTo>
                    <a:pt x="51733" y="51400"/>
                    <a:pt x="50388" y="52745"/>
                    <a:pt x="48757" y="52745"/>
                  </a:cubicBezTo>
                  <a:lnTo>
                    <a:pt x="1" y="52745"/>
                  </a:lnTo>
                  <a:lnTo>
                    <a:pt x="1" y="61675"/>
                  </a:lnTo>
                  <a:lnTo>
                    <a:pt x="48757" y="61675"/>
                  </a:lnTo>
                  <a:cubicBezTo>
                    <a:pt x="55317" y="61675"/>
                    <a:pt x="60663" y="56329"/>
                    <a:pt x="60663" y="49757"/>
                  </a:cubicBezTo>
                  <a:lnTo>
                    <a:pt x="60663" y="11907"/>
                  </a:lnTo>
                  <a:cubicBezTo>
                    <a:pt x="60663" y="10264"/>
                    <a:pt x="61997" y="8930"/>
                    <a:pt x="63640" y="8930"/>
                  </a:cubicBezTo>
                  <a:lnTo>
                    <a:pt x="73653" y="8930"/>
                  </a:lnTo>
                  <a:lnTo>
                    <a:pt x="73653" y="1"/>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8"/>
            <p:cNvSpPr/>
            <p:nvPr/>
          </p:nvSpPr>
          <p:spPr>
            <a:xfrm>
              <a:off x="2804961" y="1640184"/>
              <a:ext cx="2426377" cy="1774446"/>
            </a:xfrm>
            <a:custGeom>
              <a:rect b="b" l="l" r="r" t="t"/>
              <a:pathLst>
                <a:path extrusionOk="0" fill="none" h="52662" w="72010">
                  <a:moveTo>
                    <a:pt x="1" y="52661"/>
                  </a:moveTo>
                  <a:lnTo>
                    <a:pt x="47531" y="52661"/>
                  </a:lnTo>
                  <a:cubicBezTo>
                    <a:pt x="51888" y="52661"/>
                    <a:pt x="55424" y="49137"/>
                    <a:pt x="55424" y="44779"/>
                  </a:cubicBezTo>
                  <a:lnTo>
                    <a:pt x="55424" y="8013"/>
                  </a:lnTo>
                  <a:cubicBezTo>
                    <a:pt x="55424" y="3584"/>
                    <a:pt x="59008" y="0"/>
                    <a:pt x="63437" y="0"/>
                  </a:cubicBezTo>
                  <a:lnTo>
                    <a:pt x="72010" y="0"/>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9" name="Google Shape;529;p18"/>
          <p:cNvGrpSpPr/>
          <p:nvPr/>
        </p:nvGrpSpPr>
        <p:grpSpPr>
          <a:xfrm>
            <a:off x="2946362" y="3886422"/>
            <a:ext cx="2475336" cy="300896"/>
            <a:chOff x="2774870" y="2757102"/>
            <a:chExt cx="2475336" cy="300896"/>
          </a:xfrm>
        </p:grpSpPr>
        <p:sp>
          <p:nvSpPr>
            <p:cNvPr id="530" name="Google Shape;530;p18"/>
            <p:cNvSpPr/>
            <p:nvPr/>
          </p:nvSpPr>
          <p:spPr>
            <a:xfrm>
              <a:off x="2774870" y="2757102"/>
              <a:ext cx="2475336" cy="300896"/>
            </a:xfrm>
            <a:custGeom>
              <a:rect b="b" l="l" r="r" t="t"/>
              <a:pathLst>
                <a:path extrusionOk="0" h="8930" w="73463">
                  <a:moveTo>
                    <a:pt x="1" y="0"/>
                  </a:moveTo>
                  <a:lnTo>
                    <a:pt x="1" y="8930"/>
                  </a:lnTo>
                  <a:lnTo>
                    <a:pt x="73462" y="8930"/>
                  </a:lnTo>
                  <a:lnTo>
                    <a:pt x="73462" y="0"/>
                  </a:lnTo>
                  <a:close/>
                </a:path>
              </a:pathLst>
            </a:custGeom>
            <a:solidFill>
              <a:srgbClr val="D9D9D9"/>
            </a:solidFill>
            <a:ln cap="flat" cmpd="sng" w="19050">
              <a:solidFill>
                <a:srgbClr val="002855"/>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8"/>
            <p:cNvSpPr/>
            <p:nvPr/>
          </p:nvSpPr>
          <p:spPr>
            <a:xfrm>
              <a:off x="2869523" y="2907520"/>
              <a:ext cx="2286030" cy="34"/>
            </a:xfrm>
            <a:custGeom>
              <a:rect b="b" l="l" r="r" t="t"/>
              <a:pathLst>
                <a:path extrusionOk="0" fill="none" h="1" w="60497">
                  <a:moveTo>
                    <a:pt x="1" y="1"/>
                  </a:moveTo>
                  <a:lnTo>
                    <a:pt x="60496" y="1"/>
                  </a:lnTo>
                </a:path>
              </a:pathLst>
            </a:custGeom>
            <a:noFill/>
            <a:ln cap="flat" cmpd="sng" w="18750">
              <a:solidFill>
                <a:srgbClr val="002855"/>
              </a:solidFill>
              <a:prstDash val="dash"/>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2" name="Google Shape;532;p18"/>
          <p:cNvGrpSpPr/>
          <p:nvPr/>
        </p:nvGrpSpPr>
        <p:grpSpPr>
          <a:xfrm>
            <a:off x="800242" y="2796565"/>
            <a:ext cx="2481749" cy="2480586"/>
            <a:chOff x="628750" y="1667245"/>
            <a:chExt cx="2481749" cy="2480586"/>
          </a:xfrm>
        </p:grpSpPr>
        <p:sp>
          <p:nvSpPr>
            <p:cNvPr id="533" name="Google Shape;533;p18"/>
            <p:cNvSpPr/>
            <p:nvPr/>
          </p:nvSpPr>
          <p:spPr>
            <a:xfrm>
              <a:off x="628750" y="1667245"/>
              <a:ext cx="2481749" cy="2480586"/>
            </a:xfrm>
            <a:custGeom>
              <a:rect b="b" l="l" r="r" t="t"/>
              <a:pathLst>
                <a:path extrusionOk="0" h="21575" w="21587">
                  <a:moveTo>
                    <a:pt x="10799" y="1"/>
                  </a:moveTo>
                  <a:cubicBezTo>
                    <a:pt x="4834" y="1"/>
                    <a:pt x="0" y="4823"/>
                    <a:pt x="0" y="10788"/>
                  </a:cubicBezTo>
                  <a:cubicBezTo>
                    <a:pt x="0" y="16753"/>
                    <a:pt x="4834" y="21575"/>
                    <a:pt x="10799" y="21575"/>
                  </a:cubicBezTo>
                  <a:cubicBezTo>
                    <a:pt x="16752" y="21575"/>
                    <a:pt x="21586" y="16753"/>
                    <a:pt x="21586" y="10788"/>
                  </a:cubicBezTo>
                  <a:cubicBezTo>
                    <a:pt x="21586" y="4823"/>
                    <a:pt x="16752" y="1"/>
                    <a:pt x="10799" y="1"/>
                  </a:cubicBezTo>
                  <a:close/>
                </a:path>
              </a:pathLst>
            </a:custGeom>
            <a:solidFill>
              <a:srgbClr val="FFFFFF"/>
            </a:solidFill>
            <a:ln cap="flat" cmpd="sng" w="19050">
              <a:solidFill>
                <a:srgbClr val="0028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534" name="Google Shape;534;p18"/>
            <p:cNvSpPr/>
            <p:nvPr/>
          </p:nvSpPr>
          <p:spPr>
            <a:xfrm>
              <a:off x="726600" y="1766567"/>
              <a:ext cx="2286009" cy="2284954"/>
            </a:xfrm>
            <a:custGeom>
              <a:rect b="b" l="l" r="r" t="t"/>
              <a:pathLst>
                <a:path extrusionOk="0" h="21575" w="21587">
                  <a:moveTo>
                    <a:pt x="10799" y="1"/>
                  </a:moveTo>
                  <a:cubicBezTo>
                    <a:pt x="4834" y="1"/>
                    <a:pt x="0" y="4823"/>
                    <a:pt x="0" y="10788"/>
                  </a:cubicBezTo>
                  <a:cubicBezTo>
                    <a:pt x="0" y="16753"/>
                    <a:pt x="4834" y="21575"/>
                    <a:pt x="10799" y="21575"/>
                  </a:cubicBezTo>
                  <a:cubicBezTo>
                    <a:pt x="16752" y="21575"/>
                    <a:pt x="21586" y="16753"/>
                    <a:pt x="21586" y="10788"/>
                  </a:cubicBezTo>
                  <a:cubicBezTo>
                    <a:pt x="21586" y="4823"/>
                    <a:pt x="16752" y="1"/>
                    <a:pt x="10799" y="1"/>
                  </a:cubicBezTo>
                  <a:close/>
                </a:path>
              </a:pathLst>
            </a:custGeom>
            <a:noFill/>
            <a:ln cap="flat" cmpd="sng" w="19050">
              <a:solidFill>
                <a:srgbClr val="0028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Fira Sans Extra Condensed SemiBold"/>
                <a:ea typeface="Fira Sans Extra Condensed SemiBold"/>
                <a:cs typeface="Fira Sans Extra Condensed SemiBold"/>
                <a:sym typeface="Fira Sans Extra Condensed SemiBold"/>
              </a:endParaRPr>
            </a:p>
          </p:txBody>
        </p:sp>
      </p:grpSp>
      <p:sp>
        <p:nvSpPr>
          <p:cNvPr id="535" name="Google Shape;535;p18"/>
          <p:cNvSpPr txBox="1"/>
          <p:nvPr/>
        </p:nvSpPr>
        <p:spPr>
          <a:xfrm>
            <a:off x="837353" y="1090162"/>
            <a:ext cx="2481750" cy="1235533"/>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E"/>
                </a:solidFill>
                <a:latin typeface="Oxygen"/>
                <a:ea typeface="Oxygen"/>
                <a:cs typeface="Oxygen"/>
                <a:sym typeface="Oxygen"/>
              </a:rPr>
              <a:t>UN DEFI POUR LE SECTEUR IMMOBILIER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Dans le secteur de l’immobilier logistique, la </a:t>
            </a:r>
            <a:r>
              <a:rPr i="1" lang="fr-FR" sz="900">
                <a:solidFill>
                  <a:schemeClr val="dk1"/>
                </a:solidFill>
                <a:latin typeface="Oxygen"/>
                <a:ea typeface="Oxygen"/>
                <a:cs typeface="Oxygen"/>
                <a:sym typeface="Oxygen"/>
              </a:rPr>
              <a:t>ZAN </a:t>
            </a:r>
            <a:r>
              <a:rPr lang="fr-FR" sz="900">
                <a:solidFill>
                  <a:schemeClr val="dk1"/>
                </a:solidFill>
                <a:latin typeface="Oxygen"/>
                <a:ea typeface="Oxygen"/>
                <a:cs typeface="Oxygen"/>
                <a:sym typeface="Oxygen"/>
              </a:rPr>
              <a:t>entraîne </a:t>
            </a:r>
            <a:r>
              <a:rPr b="1" lang="fr-FR" sz="900">
                <a:solidFill>
                  <a:schemeClr val="dk1"/>
                </a:solidFill>
                <a:latin typeface="Oxygen"/>
                <a:ea typeface="Oxygen"/>
                <a:cs typeface="Oxygen"/>
                <a:sym typeface="Oxygen"/>
              </a:rPr>
              <a:t>des ajustements significatifs. </a:t>
            </a:r>
            <a:r>
              <a:rPr lang="fr-FR" sz="900">
                <a:solidFill>
                  <a:schemeClr val="dk1"/>
                </a:solidFill>
                <a:latin typeface="Oxygen"/>
                <a:ea typeface="Oxygen"/>
                <a:cs typeface="Oxygen"/>
                <a:sym typeface="Oxygen"/>
              </a:rPr>
              <a:t>Les projets d’entrepôts et de zones logistiques, souvent </a:t>
            </a:r>
            <a:r>
              <a:rPr b="1" lang="fr-FR" sz="900">
                <a:solidFill>
                  <a:schemeClr val="dk1"/>
                </a:solidFill>
                <a:latin typeface="Oxygen"/>
                <a:ea typeface="Oxygen"/>
                <a:cs typeface="Oxygen"/>
                <a:sym typeface="Oxygen"/>
              </a:rPr>
              <a:t>gourmands en foncier</a:t>
            </a:r>
            <a:r>
              <a:rPr lang="fr-FR" sz="900">
                <a:solidFill>
                  <a:schemeClr val="dk1"/>
                </a:solidFill>
                <a:latin typeface="Oxygen"/>
                <a:ea typeface="Oxygen"/>
                <a:cs typeface="Oxygen"/>
                <a:sym typeface="Oxygen"/>
              </a:rPr>
              <a:t>, nécessitent une réflexion approfondie sur 3 grands sujets en particulier. </a:t>
            </a:r>
            <a:endParaRPr/>
          </a:p>
        </p:txBody>
      </p:sp>
      <p:pic>
        <p:nvPicPr>
          <p:cNvPr descr="logo loi climat et résilience" id="536" name="Google Shape;536;p18"/>
          <p:cNvPicPr preferRelativeResize="0"/>
          <p:nvPr/>
        </p:nvPicPr>
        <p:blipFill rotWithShape="1">
          <a:blip r:embed="rId3">
            <a:alphaModFix/>
          </a:blip>
          <a:srcRect b="0" l="0" r="0" t="0"/>
          <a:stretch/>
        </p:blipFill>
        <p:spPr>
          <a:xfrm>
            <a:off x="956367" y="2957350"/>
            <a:ext cx="2158979" cy="2158979"/>
          </a:xfrm>
          <a:prstGeom prst="ellipse">
            <a:avLst/>
          </a:prstGeom>
          <a:noFill/>
          <a:ln>
            <a:noFill/>
          </a:ln>
        </p:spPr>
      </p:pic>
      <p:sp>
        <p:nvSpPr>
          <p:cNvPr id="537" name="Google Shape;537;p18"/>
          <p:cNvSpPr/>
          <p:nvPr/>
        </p:nvSpPr>
        <p:spPr>
          <a:xfrm rot="-5400000">
            <a:off x="5294532" y="2455129"/>
            <a:ext cx="629045" cy="628749"/>
          </a:xfrm>
          <a:custGeom>
            <a:rect b="b" l="l" r="r" t="t"/>
            <a:pathLst>
              <a:path extrusionOk="0" h="21575" w="21587">
                <a:moveTo>
                  <a:pt x="10799" y="1"/>
                </a:moveTo>
                <a:cubicBezTo>
                  <a:pt x="4834" y="1"/>
                  <a:pt x="0" y="4823"/>
                  <a:pt x="0" y="10788"/>
                </a:cubicBezTo>
                <a:cubicBezTo>
                  <a:pt x="0" y="16753"/>
                  <a:pt x="4834" y="21575"/>
                  <a:pt x="10799" y="21575"/>
                </a:cubicBezTo>
                <a:cubicBezTo>
                  <a:pt x="16752" y="21575"/>
                  <a:pt x="21586" y="16753"/>
                  <a:pt x="21586" y="10788"/>
                </a:cubicBezTo>
                <a:cubicBezTo>
                  <a:pt x="21586" y="4823"/>
                  <a:pt x="16752" y="1"/>
                  <a:pt x="10799" y="1"/>
                </a:cubicBezTo>
                <a:close/>
              </a:path>
            </a:pathLst>
          </a:custGeom>
          <a:solidFill>
            <a:srgbClr val="FFFFFF"/>
          </a:solidFill>
          <a:ln cap="flat" cmpd="sng" w="19050">
            <a:solidFill>
              <a:srgbClr val="0028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538" name="Google Shape;538;p18"/>
          <p:cNvSpPr/>
          <p:nvPr/>
        </p:nvSpPr>
        <p:spPr>
          <a:xfrm rot="-5400000">
            <a:off x="5294532" y="3722464"/>
            <a:ext cx="629045" cy="628749"/>
          </a:xfrm>
          <a:custGeom>
            <a:rect b="b" l="l" r="r" t="t"/>
            <a:pathLst>
              <a:path extrusionOk="0" h="21575" w="21587">
                <a:moveTo>
                  <a:pt x="10799" y="1"/>
                </a:moveTo>
                <a:cubicBezTo>
                  <a:pt x="4834" y="1"/>
                  <a:pt x="0" y="4823"/>
                  <a:pt x="0" y="10788"/>
                </a:cubicBezTo>
                <a:cubicBezTo>
                  <a:pt x="0" y="16753"/>
                  <a:pt x="4834" y="21575"/>
                  <a:pt x="10799" y="21575"/>
                </a:cubicBezTo>
                <a:cubicBezTo>
                  <a:pt x="16752" y="21575"/>
                  <a:pt x="21586" y="16753"/>
                  <a:pt x="21586" y="10788"/>
                </a:cubicBezTo>
                <a:cubicBezTo>
                  <a:pt x="21586" y="4823"/>
                  <a:pt x="16752" y="1"/>
                  <a:pt x="10799" y="1"/>
                </a:cubicBezTo>
                <a:close/>
              </a:path>
            </a:pathLst>
          </a:custGeom>
          <a:solidFill>
            <a:srgbClr val="FFFFFF"/>
          </a:solidFill>
          <a:ln cap="flat" cmpd="sng" w="19050">
            <a:solidFill>
              <a:srgbClr val="0028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539" name="Google Shape;539;p18"/>
          <p:cNvSpPr/>
          <p:nvPr/>
        </p:nvSpPr>
        <p:spPr>
          <a:xfrm rot="-5400000">
            <a:off x="5294532" y="5000170"/>
            <a:ext cx="629045" cy="628749"/>
          </a:xfrm>
          <a:custGeom>
            <a:rect b="b" l="l" r="r" t="t"/>
            <a:pathLst>
              <a:path extrusionOk="0" h="21575" w="21587">
                <a:moveTo>
                  <a:pt x="10799" y="1"/>
                </a:moveTo>
                <a:cubicBezTo>
                  <a:pt x="4834" y="1"/>
                  <a:pt x="0" y="4823"/>
                  <a:pt x="0" y="10788"/>
                </a:cubicBezTo>
                <a:cubicBezTo>
                  <a:pt x="0" y="16753"/>
                  <a:pt x="4834" y="21575"/>
                  <a:pt x="10799" y="21575"/>
                </a:cubicBezTo>
                <a:cubicBezTo>
                  <a:pt x="16752" y="21575"/>
                  <a:pt x="21586" y="16753"/>
                  <a:pt x="21586" y="10788"/>
                </a:cubicBezTo>
                <a:cubicBezTo>
                  <a:pt x="21586" y="4823"/>
                  <a:pt x="16752" y="1"/>
                  <a:pt x="10799" y="1"/>
                </a:cubicBezTo>
                <a:close/>
              </a:path>
            </a:pathLst>
          </a:custGeom>
          <a:solidFill>
            <a:srgbClr val="FFFFFF"/>
          </a:solidFill>
          <a:ln cap="flat" cmpd="sng" w="19050">
            <a:solidFill>
              <a:srgbClr val="0028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Fira Sans Extra Condensed SemiBold"/>
              <a:ea typeface="Fira Sans Extra Condensed SemiBold"/>
              <a:cs typeface="Fira Sans Extra Condensed SemiBold"/>
              <a:sym typeface="Fira Sans Extra Condensed SemiBold"/>
            </a:endParaRPr>
          </a:p>
        </p:txBody>
      </p:sp>
      <p:pic>
        <p:nvPicPr>
          <p:cNvPr id="540" name="Google Shape;540;p18"/>
          <p:cNvPicPr preferRelativeResize="0"/>
          <p:nvPr/>
        </p:nvPicPr>
        <p:blipFill rotWithShape="1">
          <a:blip r:embed="rId4">
            <a:alphaModFix/>
          </a:blip>
          <a:srcRect b="0" l="0" r="0" t="0"/>
          <a:stretch/>
        </p:blipFill>
        <p:spPr>
          <a:xfrm>
            <a:off x="5431301" y="3877436"/>
            <a:ext cx="326931" cy="326931"/>
          </a:xfrm>
          <a:prstGeom prst="rect">
            <a:avLst/>
          </a:prstGeom>
          <a:noFill/>
          <a:ln>
            <a:noFill/>
          </a:ln>
        </p:spPr>
      </p:pic>
      <p:pic>
        <p:nvPicPr>
          <p:cNvPr id="541" name="Google Shape;541;p18"/>
          <p:cNvPicPr preferRelativeResize="0"/>
          <p:nvPr/>
        </p:nvPicPr>
        <p:blipFill rotWithShape="1">
          <a:blip r:embed="rId5">
            <a:alphaModFix/>
          </a:blip>
          <a:srcRect b="0" l="0" r="0" t="0"/>
          <a:stretch/>
        </p:blipFill>
        <p:spPr>
          <a:xfrm>
            <a:off x="5395511" y="5137463"/>
            <a:ext cx="427087" cy="362096"/>
          </a:xfrm>
          <a:prstGeom prst="rect">
            <a:avLst/>
          </a:prstGeom>
          <a:noFill/>
          <a:ln>
            <a:noFill/>
          </a:ln>
        </p:spPr>
      </p:pic>
      <p:sp>
        <p:nvSpPr>
          <p:cNvPr id="542" name="Google Shape;542;p18"/>
          <p:cNvSpPr/>
          <p:nvPr/>
        </p:nvSpPr>
        <p:spPr>
          <a:xfrm>
            <a:off x="6536433" y="2066287"/>
            <a:ext cx="4221321" cy="1235532"/>
          </a:xfrm>
          <a:prstGeom prst="roundRect">
            <a:avLst>
              <a:gd fmla="val 16667" name="adj"/>
            </a:avLst>
          </a:prstGeom>
          <a:no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43" name="Google Shape;543;p18"/>
          <p:cNvSpPr/>
          <p:nvPr/>
        </p:nvSpPr>
        <p:spPr>
          <a:xfrm>
            <a:off x="6536433" y="3429000"/>
            <a:ext cx="4221321" cy="1214641"/>
          </a:xfrm>
          <a:prstGeom prst="roundRect">
            <a:avLst>
              <a:gd fmla="val 16667" name="adj"/>
            </a:avLst>
          </a:prstGeom>
          <a:no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44" name="Google Shape;544;p18"/>
          <p:cNvSpPr/>
          <p:nvPr/>
        </p:nvSpPr>
        <p:spPr>
          <a:xfrm>
            <a:off x="6543089" y="4750295"/>
            <a:ext cx="4221321" cy="1235532"/>
          </a:xfrm>
          <a:prstGeom prst="roundRect">
            <a:avLst>
              <a:gd fmla="val 16667" name="adj"/>
            </a:avLst>
          </a:prstGeom>
          <a:no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45" name="Google Shape;545;p18"/>
          <p:cNvSpPr txBox="1"/>
          <p:nvPr/>
        </p:nvSpPr>
        <p:spPr>
          <a:xfrm>
            <a:off x="6598506" y="4823712"/>
            <a:ext cx="4124713" cy="1088698"/>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b="1" lang="fr-FR" sz="900">
                <a:solidFill>
                  <a:srgbClr val="004E9F"/>
                </a:solidFill>
                <a:latin typeface="Oxygen"/>
                <a:ea typeface="Oxygen"/>
                <a:cs typeface="Oxygen"/>
                <a:sym typeface="Oxygen"/>
              </a:rPr>
              <a:t>LES PRATIQUES DITES « DURABLES »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La loi devrait agir comme </a:t>
            </a:r>
            <a:r>
              <a:rPr b="1" lang="fr-FR" sz="900">
                <a:solidFill>
                  <a:schemeClr val="dk1"/>
                </a:solidFill>
                <a:latin typeface="Oxygen"/>
                <a:ea typeface="Oxygen"/>
                <a:cs typeface="Oxygen"/>
                <a:sym typeface="Oxygen"/>
              </a:rPr>
              <a:t>un catalyseur pour encourager l'adoption de pratiques durables </a:t>
            </a:r>
            <a:r>
              <a:rPr lang="fr-FR" sz="900">
                <a:solidFill>
                  <a:schemeClr val="dk1"/>
                </a:solidFill>
                <a:latin typeface="Oxygen"/>
                <a:ea typeface="Oxygen"/>
                <a:cs typeface="Oxygen"/>
                <a:sym typeface="Oxygen"/>
              </a:rPr>
              <a:t>à l'échelle globale du secteur immobilier. Les promoteurs, investisseurs et gestionnaires d'actifs seront contraints à terme d'incorporer des critères environnementaux dans leurs processus décisionnels, certains ayant d’ores et déjà entamé cette transition.</a:t>
            </a:r>
            <a:endParaRPr/>
          </a:p>
        </p:txBody>
      </p:sp>
      <p:sp>
        <p:nvSpPr>
          <p:cNvPr id="546" name="Google Shape;546;p18"/>
          <p:cNvSpPr/>
          <p:nvPr/>
        </p:nvSpPr>
        <p:spPr>
          <a:xfrm>
            <a:off x="695046" y="1026403"/>
            <a:ext cx="2694197" cy="1357217"/>
          </a:xfrm>
          <a:prstGeom prst="roundRect">
            <a:avLst>
              <a:gd fmla="val 16667" name="adj"/>
            </a:avLst>
          </a:prstGeom>
          <a:no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547" name="Google Shape;547;p18"/>
          <p:cNvPicPr preferRelativeResize="0"/>
          <p:nvPr/>
        </p:nvPicPr>
        <p:blipFill rotWithShape="1">
          <a:blip r:embed="rId6">
            <a:alphaModFix/>
          </a:blip>
          <a:srcRect b="0" l="0" r="0" t="0"/>
          <a:stretch/>
        </p:blipFill>
        <p:spPr>
          <a:xfrm>
            <a:off x="5458120" y="2609846"/>
            <a:ext cx="300112" cy="300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descr="Entrepot Logistique Friche Carquefou Cphoto Heliotropic" id="553" name="Google Shape;553;p19"/>
          <p:cNvPicPr preferRelativeResize="0"/>
          <p:nvPr/>
        </p:nvPicPr>
        <p:blipFill rotWithShape="1">
          <a:blip r:embed="rId3">
            <a:alphaModFix/>
          </a:blip>
          <a:srcRect b="30380" l="0" r="0" t="226"/>
          <a:stretch/>
        </p:blipFill>
        <p:spPr>
          <a:xfrm>
            <a:off x="6832653" y="1587975"/>
            <a:ext cx="4826852" cy="1674779"/>
          </a:xfrm>
          <a:prstGeom prst="roundRect">
            <a:avLst>
              <a:gd fmla="val 16667" name="adj"/>
            </a:avLst>
          </a:prstGeom>
          <a:noFill/>
          <a:ln cap="flat" cmpd="sng" w="15875">
            <a:solidFill>
              <a:srgbClr val="002855"/>
            </a:solidFill>
            <a:prstDash val="solid"/>
            <a:round/>
            <a:headEnd len="sm" w="sm" type="none"/>
            <a:tailEnd len="sm" w="sm" type="none"/>
          </a:ln>
        </p:spPr>
      </p:pic>
      <p:sp>
        <p:nvSpPr>
          <p:cNvPr id="554" name="Google Shape;554;p19"/>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CONSILIER AVEC LA LOI</a:t>
            </a:r>
            <a:endParaRPr/>
          </a:p>
        </p:txBody>
      </p:sp>
      <p:sp>
        <p:nvSpPr>
          <p:cNvPr id="555" name="Google Shape;555;p19"/>
          <p:cNvSpPr txBox="1"/>
          <p:nvPr/>
        </p:nvSpPr>
        <p:spPr>
          <a:xfrm>
            <a:off x="10317321" y="6546018"/>
            <a:ext cx="1196161"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a:t>
            </a:r>
            <a:endParaRPr i="1" sz="738">
              <a:solidFill>
                <a:schemeClr val="lt1"/>
              </a:solidFill>
              <a:latin typeface="Oxygen"/>
              <a:ea typeface="Oxygen"/>
              <a:cs typeface="Oxygen"/>
              <a:sym typeface="Oxygen"/>
            </a:endParaRPr>
          </a:p>
        </p:txBody>
      </p:sp>
      <p:cxnSp>
        <p:nvCxnSpPr>
          <p:cNvPr id="556" name="Google Shape;556;p19"/>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557" name="Google Shape;557;p19"/>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3 / IMPACT DE LA LOI ZAN</a:t>
            </a:r>
            <a:endParaRPr/>
          </a:p>
        </p:txBody>
      </p:sp>
      <p:sp>
        <p:nvSpPr>
          <p:cNvPr id="558" name="Google Shape;558;p19"/>
          <p:cNvSpPr txBox="1"/>
          <p:nvPr/>
        </p:nvSpPr>
        <p:spPr>
          <a:xfrm>
            <a:off x="7558743" y="3304835"/>
            <a:ext cx="3004561" cy="1993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rgbClr val="002855"/>
                </a:solidFill>
                <a:latin typeface="Oxygen"/>
                <a:ea typeface="Oxygen"/>
                <a:cs typeface="Oxygen"/>
                <a:sym typeface="Oxygen"/>
              </a:rPr>
              <a:t>Une ancienne usine Seita réhabilité par IDEC pour Lidl à Carquefou.</a:t>
            </a:r>
            <a:endParaRPr/>
          </a:p>
        </p:txBody>
      </p:sp>
      <p:sp>
        <p:nvSpPr>
          <p:cNvPr id="559" name="Google Shape;559;p19"/>
          <p:cNvSpPr txBox="1"/>
          <p:nvPr/>
        </p:nvSpPr>
        <p:spPr>
          <a:xfrm>
            <a:off x="7690219" y="5471547"/>
            <a:ext cx="32433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rgbClr val="002855"/>
                </a:solidFill>
                <a:latin typeface="Oxygen"/>
                <a:ea typeface="Oxygen"/>
                <a:cs typeface="Oxygen"/>
                <a:sym typeface="Oxygen"/>
              </a:rPr>
              <a:t>L’ancien site L’Oréal à Marly-la-Ville transformé par Prologis (2019).</a:t>
            </a:r>
            <a:endParaRPr/>
          </a:p>
        </p:txBody>
      </p:sp>
      <p:sp>
        <p:nvSpPr>
          <p:cNvPr id="560" name="Google Shape;560;p19"/>
          <p:cNvSpPr txBox="1"/>
          <p:nvPr/>
        </p:nvSpPr>
        <p:spPr>
          <a:xfrm>
            <a:off x="6981672" y="1085582"/>
            <a:ext cx="2242999"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Exemples de réhabilitation de friches</a:t>
            </a:r>
            <a:endParaRPr/>
          </a:p>
        </p:txBody>
      </p:sp>
      <p:sp>
        <p:nvSpPr>
          <p:cNvPr id="561" name="Google Shape;561;p19"/>
          <p:cNvSpPr txBox="1"/>
          <p:nvPr/>
        </p:nvSpPr>
        <p:spPr>
          <a:xfrm>
            <a:off x="768420" y="1103137"/>
            <a:ext cx="2626713" cy="2997554"/>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L’application de la </a:t>
            </a:r>
            <a:r>
              <a:rPr i="1" lang="fr-FR" sz="900">
                <a:solidFill>
                  <a:schemeClr val="dk1"/>
                </a:solidFill>
                <a:latin typeface="Oxygen"/>
                <a:ea typeface="Oxygen"/>
                <a:cs typeface="Oxygen"/>
                <a:sym typeface="Oxygen"/>
              </a:rPr>
              <a:t>Zéro Artificialisation Nette (ZAN) </a:t>
            </a:r>
            <a:r>
              <a:rPr lang="fr-FR" sz="900">
                <a:solidFill>
                  <a:schemeClr val="dk1"/>
                </a:solidFill>
                <a:latin typeface="Oxygen"/>
                <a:ea typeface="Oxygen"/>
                <a:cs typeface="Oxygen"/>
                <a:sym typeface="Oxygen"/>
              </a:rPr>
              <a:t>et de la loi </a:t>
            </a:r>
            <a:r>
              <a:rPr i="1" lang="fr-FR" sz="900">
                <a:solidFill>
                  <a:schemeClr val="dk1"/>
                </a:solidFill>
                <a:latin typeface="Oxygen"/>
                <a:ea typeface="Oxygen"/>
                <a:cs typeface="Oxygen"/>
                <a:sym typeface="Oxygen"/>
              </a:rPr>
              <a:t>Climat et Résilience </a:t>
            </a:r>
            <a:r>
              <a:rPr lang="fr-FR" sz="900">
                <a:solidFill>
                  <a:schemeClr val="dk1"/>
                </a:solidFill>
                <a:latin typeface="Oxygen"/>
                <a:ea typeface="Oxygen"/>
                <a:cs typeface="Oxygen"/>
                <a:sym typeface="Oxygen"/>
              </a:rPr>
              <a:t>se traduit par une difficulté pour les entreprises à se déplacer, à se développer et à changer d’emplacements. De ce fait, les acteurs du marché de la logistique ont participé à des</a:t>
            </a:r>
            <a:r>
              <a:rPr b="1" lang="fr-FR" sz="900">
                <a:solidFill>
                  <a:schemeClr val="dk1"/>
                </a:solidFill>
                <a:latin typeface="Oxygen"/>
                <a:ea typeface="Oxygen"/>
                <a:cs typeface="Oxygen"/>
                <a:sym typeface="Oxygen"/>
              </a:rPr>
              <a:t> « conférences régionales logistiques »</a:t>
            </a:r>
            <a:r>
              <a:rPr lang="fr-FR" sz="900">
                <a:solidFill>
                  <a:schemeClr val="dk1"/>
                </a:solidFill>
                <a:latin typeface="Oxygen"/>
                <a:ea typeface="Oxygen"/>
                <a:cs typeface="Oxygen"/>
                <a:sym typeface="Oxygen"/>
              </a:rPr>
              <a:t> à l’initiative du gouvernement, </a:t>
            </a:r>
            <a:r>
              <a:rPr b="1" lang="fr-FR" sz="900">
                <a:solidFill>
                  <a:schemeClr val="dk1"/>
                </a:solidFill>
                <a:latin typeface="Oxygen"/>
                <a:ea typeface="Oxygen"/>
                <a:cs typeface="Oxygen"/>
                <a:sym typeface="Oxygen"/>
              </a:rPr>
              <a:t>visant à identifier des zones ou des terrains spécifiquement dédiés à l'usage logistique.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Il est essentiel de noter </a:t>
            </a:r>
            <a:r>
              <a:rPr b="1" lang="fr-FR" sz="900">
                <a:solidFill>
                  <a:schemeClr val="dk1"/>
                </a:solidFill>
                <a:latin typeface="Oxygen"/>
                <a:ea typeface="Oxygen"/>
                <a:cs typeface="Oxygen"/>
                <a:sym typeface="Oxygen"/>
              </a:rPr>
              <a:t>une divergence fréquente entre la localisation des friches industrielles</a:t>
            </a:r>
            <a:r>
              <a:rPr lang="fr-FR" sz="900">
                <a:solidFill>
                  <a:schemeClr val="dk1"/>
                </a:solidFill>
                <a:latin typeface="Oxygen"/>
                <a:ea typeface="Oxygen"/>
                <a:cs typeface="Oxygen"/>
                <a:sym typeface="Oxygen"/>
              </a:rPr>
              <a:t>, souvent excentrées, </a:t>
            </a:r>
            <a:r>
              <a:rPr b="1" lang="fr-FR" sz="900">
                <a:solidFill>
                  <a:schemeClr val="dk1"/>
                </a:solidFill>
                <a:latin typeface="Oxygen"/>
                <a:ea typeface="Oxygen"/>
                <a:cs typeface="Oxygen"/>
                <a:sym typeface="Oxygen"/>
              </a:rPr>
              <a:t>et les emplacements recherchés</a:t>
            </a:r>
            <a:r>
              <a:rPr lang="fr-FR" sz="900">
                <a:solidFill>
                  <a:schemeClr val="dk1"/>
                </a:solidFill>
                <a:latin typeface="Oxygen"/>
                <a:ea typeface="Oxygen"/>
                <a:cs typeface="Oxygen"/>
                <a:sym typeface="Oxygen"/>
              </a:rPr>
              <a:t>. Ces friches sont généralement situées dans des anciens bassins industriels, </a:t>
            </a:r>
            <a:r>
              <a:rPr b="1" lang="fr-FR" sz="900">
                <a:solidFill>
                  <a:schemeClr val="dk1"/>
                </a:solidFill>
                <a:latin typeface="Oxygen"/>
                <a:ea typeface="Oxygen"/>
                <a:cs typeface="Oxygen"/>
                <a:sym typeface="Oxygen"/>
              </a:rPr>
              <a:t>principalement localisés dans l'est de la France, ou sur des axes secondaires (hors dorsale), éloignés des centres métropolitains du pays. </a:t>
            </a:r>
            <a:endParaRPr/>
          </a:p>
        </p:txBody>
      </p:sp>
      <p:sp>
        <p:nvSpPr>
          <p:cNvPr id="562" name="Google Shape;562;p19"/>
          <p:cNvSpPr txBox="1"/>
          <p:nvPr/>
        </p:nvSpPr>
        <p:spPr>
          <a:xfrm>
            <a:off x="3612319" y="1103137"/>
            <a:ext cx="2699006" cy="2116543"/>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Cette situation </a:t>
            </a:r>
            <a:r>
              <a:rPr b="1" lang="fr-FR" sz="900">
                <a:solidFill>
                  <a:schemeClr val="dk1"/>
                </a:solidFill>
                <a:latin typeface="Oxygen"/>
                <a:ea typeface="Oxygen"/>
                <a:cs typeface="Oxygen"/>
                <a:sym typeface="Oxygen"/>
              </a:rPr>
              <a:t>peut entraîner une augmentation significative des coûts de transport. </a:t>
            </a:r>
            <a:r>
              <a:rPr lang="fr-FR" sz="900">
                <a:solidFill>
                  <a:schemeClr val="dk1"/>
                </a:solidFill>
                <a:latin typeface="Oxygen"/>
                <a:ea typeface="Oxygen"/>
                <a:cs typeface="Oxygen"/>
                <a:sym typeface="Oxygen"/>
              </a:rPr>
              <a:t>De plus, il est impératif que le site soit à proximité d'une zone géographique dotée d’un important bassin d’emplois au vu de la main d’œuvre générée par l’activité industrielle.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Malgré ces contraintes, les exemples de Marly-la-Ville et de Carquefou démontrent que la réhabilitation de friches en sites logistiques est non seulement </a:t>
            </a:r>
            <a:r>
              <a:rPr b="1" lang="fr-FR" sz="900">
                <a:solidFill>
                  <a:schemeClr val="dk1"/>
                </a:solidFill>
                <a:latin typeface="Oxygen"/>
                <a:ea typeface="Oxygen"/>
                <a:cs typeface="Oxygen"/>
                <a:sym typeface="Oxygen"/>
              </a:rPr>
              <a:t>possible</a:t>
            </a:r>
            <a:r>
              <a:rPr lang="fr-FR" sz="900">
                <a:solidFill>
                  <a:schemeClr val="dk1"/>
                </a:solidFill>
                <a:latin typeface="Oxygen"/>
                <a:ea typeface="Oxygen"/>
                <a:cs typeface="Oxygen"/>
                <a:sym typeface="Oxygen"/>
              </a:rPr>
              <a:t>, mais que cette démarche </a:t>
            </a:r>
            <a:r>
              <a:rPr b="1" lang="fr-FR" sz="900">
                <a:solidFill>
                  <a:schemeClr val="dk1"/>
                </a:solidFill>
                <a:latin typeface="Oxygen"/>
                <a:ea typeface="Oxygen"/>
                <a:cs typeface="Oxygen"/>
                <a:sym typeface="Oxygen"/>
              </a:rPr>
              <a:t>peut donner naissance à des projets à haute valeur économique et environnementale.</a:t>
            </a:r>
            <a:endParaRPr/>
          </a:p>
        </p:txBody>
      </p:sp>
      <p:pic>
        <p:nvPicPr>
          <p:cNvPr descr="Entrepot Logistique Friche Marly La Ville Ccyrille Dubreuil" id="563" name="Google Shape;563;p19"/>
          <p:cNvPicPr preferRelativeResize="0"/>
          <p:nvPr/>
        </p:nvPicPr>
        <p:blipFill rotWithShape="1">
          <a:blip r:embed="rId4">
            <a:alphaModFix/>
          </a:blip>
          <a:srcRect b="24731" l="0" r="0" t="5801"/>
          <a:stretch/>
        </p:blipFill>
        <p:spPr>
          <a:xfrm>
            <a:off x="6832653" y="3746076"/>
            <a:ext cx="4827000" cy="1674900"/>
          </a:xfrm>
          <a:prstGeom prst="roundRect">
            <a:avLst>
              <a:gd fmla="val 16667" name="adj"/>
            </a:avLst>
          </a:prstGeom>
          <a:noFill/>
          <a:ln cap="flat" cmpd="sng" w="15875">
            <a:solidFill>
              <a:srgbClr val="00285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photo en contre-plongée d’un bâtiment en béton" id="117" name="Google Shape;117;p2"/>
          <p:cNvPicPr preferRelativeResize="0"/>
          <p:nvPr/>
        </p:nvPicPr>
        <p:blipFill rotWithShape="1">
          <a:blip r:embed="rId3">
            <a:alphaModFix/>
          </a:blip>
          <a:srcRect b="15663" l="0" r="0" t="0"/>
          <a:stretch/>
        </p:blipFill>
        <p:spPr>
          <a:xfrm>
            <a:off x="-4" y="0"/>
            <a:ext cx="12192000" cy="6858000"/>
          </a:xfrm>
          <a:prstGeom prst="rect">
            <a:avLst/>
          </a:prstGeom>
          <a:noFill/>
          <a:ln>
            <a:noFill/>
          </a:ln>
        </p:spPr>
      </p:pic>
      <p:pic>
        <p:nvPicPr>
          <p:cNvPr id="118" name="Google Shape;118;p2"/>
          <p:cNvPicPr preferRelativeResize="0"/>
          <p:nvPr/>
        </p:nvPicPr>
        <p:blipFill rotWithShape="1">
          <a:blip r:embed="rId4">
            <a:alphaModFix/>
          </a:blip>
          <a:srcRect b="0" l="0" r="0" t="0"/>
          <a:stretch/>
        </p:blipFill>
        <p:spPr>
          <a:xfrm>
            <a:off x="9943191" y="-354001"/>
            <a:ext cx="2737610" cy="2053207"/>
          </a:xfrm>
          <a:prstGeom prst="rect">
            <a:avLst/>
          </a:prstGeom>
          <a:noFill/>
          <a:ln>
            <a:noFill/>
          </a:ln>
        </p:spPr>
      </p:pic>
      <p:sp>
        <p:nvSpPr>
          <p:cNvPr id="119" name="Google Shape;119;p2"/>
          <p:cNvSpPr/>
          <p:nvPr/>
        </p:nvSpPr>
        <p:spPr>
          <a:xfrm rot="5400000">
            <a:off x="4520112" y="-1908648"/>
            <a:ext cx="3151771" cy="121920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sp>
        <p:nvSpPr>
          <p:cNvPr id="120" name="Google Shape;120;p2"/>
          <p:cNvSpPr txBox="1"/>
          <p:nvPr/>
        </p:nvSpPr>
        <p:spPr>
          <a:xfrm>
            <a:off x="3379270" y="473122"/>
            <a:ext cx="5433456" cy="507641"/>
          </a:xfrm>
          <a:prstGeom prst="rect">
            <a:avLst/>
          </a:prstGeom>
          <a:noFill/>
          <a:ln>
            <a:noFill/>
          </a:ln>
        </p:spPr>
        <p:txBody>
          <a:bodyPr anchorCtr="0" anchor="t" bIns="63750" lIns="88600" spcFirstLastPara="1" rIns="88600" wrap="square" tIns="63750">
            <a:spAutoFit/>
          </a:bodyPr>
          <a:lstStyle/>
          <a:p>
            <a:pPr indent="0" lvl="0" marL="0" marR="0" rtl="0" algn="ctr">
              <a:spcBef>
                <a:spcPts val="0"/>
              </a:spcBef>
              <a:spcAft>
                <a:spcPts val="0"/>
              </a:spcAft>
              <a:buNone/>
            </a:pPr>
            <a:r>
              <a:rPr b="1" i="0" lang="fr-FR" sz="2462" u="none" cap="none" strike="noStrike">
                <a:solidFill>
                  <a:schemeClr val="lt1"/>
                </a:solidFill>
                <a:latin typeface="Oxygen"/>
                <a:ea typeface="Oxygen"/>
                <a:cs typeface="Oxygen"/>
                <a:sym typeface="Oxygen"/>
              </a:rPr>
              <a:t>SOMMAIRE</a:t>
            </a:r>
            <a:endParaRPr/>
          </a:p>
        </p:txBody>
      </p:sp>
      <p:sp>
        <p:nvSpPr>
          <p:cNvPr id="121" name="Google Shape;121;p2">
            <a:hlinkClick action="ppaction://hlinksldjump" r:id="rId5"/>
          </p:cNvPr>
          <p:cNvSpPr txBox="1"/>
          <p:nvPr/>
        </p:nvSpPr>
        <p:spPr>
          <a:xfrm>
            <a:off x="219726" y="2745001"/>
            <a:ext cx="2097122" cy="1129029"/>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1" lang="fr-FR" sz="2000" u="none" cap="none" strike="noStrike">
                <a:solidFill>
                  <a:srgbClr val="002855"/>
                </a:solidFill>
                <a:latin typeface="Oxygen Light"/>
                <a:ea typeface="Oxygen Light"/>
                <a:cs typeface="Oxygen Light"/>
                <a:sym typeface="Oxygen Light"/>
              </a:rPr>
              <a:t>Page 3.</a:t>
            </a:r>
            <a:endParaRPr b="0" i="1" sz="2400" u="none" cap="none" strike="noStrike">
              <a:solidFill>
                <a:srgbClr val="002855"/>
              </a:solidFill>
              <a:latin typeface="Oxygen Light"/>
              <a:ea typeface="Oxygen Light"/>
              <a:cs typeface="Oxygen Light"/>
              <a:sym typeface="Oxygen Light"/>
            </a:endParaRPr>
          </a:p>
          <a:p>
            <a:pPr indent="0" lvl="0" marL="0" marR="0" rtl="0" algn="l">
              <a:spcBef>
                <a:spcPts val="600"/>
              </a:spcBef>
              <a:spcAft>
                <a:spcPts val="0"/>
              </a:spcAft>
              <a:buNone/>
            </a:pPr>
            <a:r>
              <a:rPr b="1" i="0" lang="fr-FR" sz="2000" u="none" cap="none" strike="noStrike">
                <a:solidFill>
                  <a:srgbClr val="002855"/>
                </a:solidFill>
                <a:latin typeface="Oxygen"/>
                <a:ea typeface="Oxygen"/>
                <a:cs typeface="Oxygen"/>
                <a:sym typeface="Oxygen"/>
              </a:rPr>
              <a:t>CONJONCTURE</a:t>
            </a:r>
            <a:endParaRPr/>
          </a:p>
          <a:p>
            <a:pPr indent="0" lvl="0" marL="0" marR="0" rtl="0" algn="l">
              <a:spcBef>
                <a:spcPts val="0"/>
              </a:spcBef>
              <a:spcAft>
                <a:spcPts val="0"/>
              </a:spcAft>
              <a:buNone/>
            </a:pPr>
            <a:r>
              <a:rPr b="1" i="0" lang="fr-FR" sz="2000" u="none" cap="none" strike="noStrike">
                <a:solidFill>
                  <a:srgbClr val="002855"/>
                </a:solidFill>
                <a:latin typeface="Oxygen"/>
                <a:ea typeface="Oxygen"/>
                <a:cs typeface="Oxygen"/>
                <a:sym typeface="Oxygen"/>
              </a:rPr>
              <a:t>ÉCONOMIQUE</a:t>
            </a:r>
            <a:endParaRPr/>
          </a:p>
        </p:txBody>
      </p:sp>
      <p:sp>
        <p:nvSpPr>
          <p:cNvPr id="122" name="Google Shape;122;p2">
            <a:hlinkClick action="ppaction://hlinksldjump" r:id="rId6"/>
          </p:cNvPr>
          <p:cNvSpPr txBox="1"/>
          <p:nvPr/>
        </p:nvSpPr>
        <p:spPr>
          <a:xfrm>
            <a:off x="3439419" y="2745002"/>
            <a:ext cx="3766724" cy="1129029"/>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1" lang="fr-FR" sz="2000" u="none" cap="none" strike="noStrike">
                <a:solidFill>
                  <a:srgbClr val="002855"/>
                </a:solidFill>
                <a:latin typeface="Oxygen Light"/>
                <a:ea typeface="Oxygen Light"/>
                <a:cs typeface="Oxygen Light"/>
                <a:sym typeface="Oxygen Light"/>
              </a:rPr>
              <a:t>Page 10.</a:t>
            </a:r>
            <a:endParaRPr b="0" i="1" sz="2400" u="none" cap="none" strike="noStrike">
              <a:solidFill>
                <a:srgbClr val="002855"/>
              </a:solidFill>
              <a:latin typeface="Oxygen Light"/>
              <a:ea typeface="Oxygen Light"/>
              <a:cs typeface="Oxygen Light"/>
              <a:sym typeface="Oxygen Light"/>
            </a:endParaRPr>
          </a:p>
          <a:p>
            <a:pPr indent="0" lvl="0" marL="0" marR="0" rtl="0" algn="l">
              <a:spcBef>
                <a:spcPts val="600"/>
              </a:spcBef>
              <a:spcAft>
                <a:spcPts val="0"/>
              </a:spcAft>
              <a:buNone/>
            </a:pPr>
            <a:r>
              <a:rPr b="1" i="0" lang="fr-FR" sz="2000" u="none" cap="none" strike="noStrike">
                <a:solidFill>
                  <a:srgbClr val="002855"/>
                </a:solidFill>
                <a:latin typeface="Oxygen"/>
                <a:ea typeface="Oxygen"/>
                <a:cs typeface="Oxygen"/>
                <a:sym typeface="Oxygen"/>
              </a:rPr>
              <a:t>L’IMMOBILIER </a:t>
            </a:r>
            <a:br>
              <a:rPr b="1" i="0" lang="fr-FR" sz="2000" u="none" cap="none" strike="noStrike">
                <a:solidFill>
                  <a:srgbClr val="002855"/>
                </a:solidFill>
                <a:latin typeface="Oxygen"/>
                <a:ea typeface="Oxygen"/>
                <a:cs typeface="Oxygen"/>
                <a:sym typeface="Oxygen"/>
              </a:rPr>
            </a:br>
            <a:r>
              <a:rPr b="1" i="0" lang="fr-FR" sz="2000" u="none" cap="none" strike="noStrike">
                <a:solidFill>
                  <a:srgbClr val="002855"/>
                </a:solidFill>
                <a:latin typeface="Oxygen"/>
                <a:ea typeface="Oxygen"/>
                <a:cs typeface="Oxygen"/>
                <a:sym typeface="Oxygen"/>
              </a:rPr>
              <a:t>LOGISTIQUE &amp; INDUSTRIEL</a:t>
            </a:r>
            <a:endParaRPr/>
          </a:p>
        </p:txBody>
      </p:sp>
      <p:cxnSp>
        <p:nvCxnSpPr>
          <p:cNvPr id="123" name="Google Shape;123;p2"/>
          <p:cNvCxnSpPr/>
          <p:nvPr/>
        </p:nvCxnSpPr>
        <p:spPr>
          <a:xfrm>
            <a:off x="-6" y="6080459"/>
            <a:ext cx="12192002" cy="0"/>
          </a:xfrm>
          <a:prstGeom prst="straightConnector1">
            <a:avLst/>
          </a:prstGeom>
          <a:noFill/>
          <a:ln cap="flat" cmpd="sng" w="12700">
            <a:solidFill>
              <a:schemeClr val="lt1"/>
            </a:solidFill>
            <a:prstDash val="solid"/>
            <a:miter lim="800000"/>
            <a:headEnd len="sm" w="sm" type="none"/>
            <a:tailEnd len="sm" w="sm" type="none"/>
          </a:ln>
        </p:spPr>
      </p:cxnSp>
      <p:sp>
        <p:nvSpPr>
          <p:cNvPr id="124" name="Google Shape;124;p2"/>
          <p:cNvSpPr txBox="1"/>
          <p:nvPr/>
        </p:nvSpPr>
        <p:spPr>
          <a:xfrm>
            <a:off x="3444584" y="4049494"/>
            <a:ext cx="4263402" cy="2067748"/>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1" lang="fr-FR" sz="1200" u="none" cap="none" strike="noStrike">
                <a:solidFill>
                  <a:srgbClr val="002855"/>
                </a:solidFill>
                <a:latin typeface="Oxygen Light"/>
                <a:ea typeface="Oxygen Light"/>
                <a:cs typeface="Oxygen Light"/>
                <a:sym typeface="Oxygen Light"/>
              </a:rPr>
              <a:t>Page 11.	</a:t>
            </a:r>
            <a:r>
              <a:rPr b="1" i="0" lang="fr-FR" sz="1200" u="none" cap="none" strike="noStrike">
                <a:solidFill>
                  <a:srgbClr val="002855"/>
                </a:solidFill>
                <a:latin typeface="Oxygen"/>
                <a:ea typeface="Oxygen"/>
                <a:cs typeface="Oxygen"/>
                <a:sym typeface="Oxygen"/>
              </a:rPr>
              <a:t>LE MARCHÉ DE L’INVESTISSEMENT</a:t>
            </a:r>
            <a:endParaRPr/>
          </a:p>
          <a:p>
            <a:pPr indent="0" lvl="0" marL="0" marR="0" rtl="0" algn="l">
              <a:spcBef>
                <a:spcPts val="600"/>
              </a:spcBef>
              <a:spcAft>
                <a:spcPts val="0"/>
              </a:spcAft>
              <a:buNone/>
            </a:pPr>
            <a:r>
              <a:rPr b="0" i="1" lang="fr-FR" sz="1200" u="none" cap="none" strike="noStrike">
                <a:solidFill>
                  <a:srgbClr val="002855"/>
                </a:solidFill>
                <a:latin typeface="Oxygen Light"/>
                <a:ea typeface="Oxygen Light"/>
                <a:cs typeface="Oxygen Light"/>
                <a:sym typeface="Oxygen Light"/>
              </a:rPr>
              <a:t>Page 13. 	</a:t>
            </a:r>
            <a:r>
              <a:rPr b="1" i="0" lang="fr-FR" sz="1200" u="none" cap="none" strike="noStrike">
                <a:solidFill>
                  <a:srgbClr val="002855"/>
                </a:solidFill>
                <a:latin typeface="Oxygen"/>
                <a:ea typeface="Oxygen"/>
                <a:cs typeface="Oxygen"/>
                <a:sym typeface="Oxygen"/>
              </a:rPr>
              <a:t>LA DEMANDE PLACÉE</a:t>
            </a:r>
            <a:endParaRPr/>
          </a:p>
          <a:p>
            <a:pPr indent="0" lvl="0" marL="0" marR="0" rtl="0" algn="l">
              <a:spcBef>
                <a:spcPts val="600"/>
              </a:spcBef>
              <a:spcAft>
                <a:spcPts val="0"/>
              </a:spcAft>
              <a:buNone/>
            </a:pPr>
            <a:r>
              <a:rPr b="0" i="1" lang="fr-FR" sz="1200" u="none" cap="none" strike="noStrike">
                <a:solidFill>
                  <a:srgbClr val="002855"/>
                </a:solidFill>
                <a:latin typeface="Oxygen Light"/>
                <a:ea typeface="Oxygen Light"/>
                <a:cs typeface="Oxygen Light"/>
                <a:sym typeface="Oxygen Light"/>
              </a:rPr>
              <a:t>Page 14. </a:t>
            </a:r>
            <a:r>
              <a:rPr b="0" i="0" lang="fr-FR" sz="1200" u="none" cap="none" strike="noStrike">
                <a:solidFill>
                  <a:srgbClr val="002855"/>
                </a:solidFill>
                <a:latin typeface="Oxygen"/>
                <a:ea typeface="Oxygen"/>
                <a:cs typeface="Oxygen"/>
                <a:sym typeface="Oxygen"/>
              </a:rPr>
              <a:t> 	</a:t>
            </a:r>
            <a:r>
              <a:rPr b="1" i="0" lang="fr-FR" sz="1200" u="none" cap="none" strike="noStrike">
                <a:solidFill>
                  <a:srgbClr val="002855"/>
                </a:solidFill>
                <a:latin typeface="Oxygen"/>
                <a:ea typeface="Oxygen"/>
                <a:cs typeface="Oxygen"/>
                <a:sym typeface="Oxygen"/>
              </a:rPr>
              <a:t>L’OFFRE IMMÉDIATE</a:t>
            </a:r>
            <a:endParaRPr/>
          </a:p>
          <a:p>
            <a:pPr indent="0" lvl="0" marL="0" marR="0" rtl="0" algn="l">
              <a:spcBef>
                <a:spcPts val="600"/>
              </a:spcBef>
              <a:spcAft>
                <a:spcPts val="0"/>
              </a:spcAft>
              <a:buNone/>
            </a:pPr>
            <a:r>
              <a:rPr b="0" i="1" lang="fr-FR" sz="1200" u="none" cap="none" strike="noStrike">
                <a:solidFill>
                  <a:srgbClr val="002855"/>
                </a:solidFill>
                <a:latin typeface="Oxygen Light"/>
                <a:ea typeface="Oxygen Light"/>
                <a:cs typeface="Oxygen Light"/>
                <a:sym typeface="Oxygen Light"/>
              </a:rPr>
              <a:t>Page 15. </a:t>
            </a:r>
            <a:r>
              <a:rPr b="0" i="0" lang="fr-FR" sz="1200" u="none" cap="none" strike="noStrike">
                <a:solidFill>
                  <a:srgbClr val="002855"/>
                </a:solidFill>
                <a:latin typeface="Oxygen"/>
                <a:ea typeface="Oxygen"/>
                <a:cs typeface="Oxygen"/>
                <a:sym typeface="Oxygen"/>
              </a:rPr>
              <a:t> 	</a:t>
            </a:r>
            <a:r>
              <a:rPr b="1" i="0" lang="fr-FR" sz="1200" u="none" cap="none" strike="noStrike">
                <a:solidFill>
                  <a:srgbClr val="002855"/>
                </a:solidFill>
                <a:latin typeface="Oxygen"/>
                <a:ea typeface="Oxygen"/>
                <a:cs typeface="Oxygen"/>
                <a:sym typeface="Oxygen"/>
              </a:rPr>
              <a:t>LES VALEURS LOCATIVES DE MARCHÉ</a:t>
            </a:r>
            <a:endParaRPr/>
          </a:p>
          <a:p>
            <a:pPr indent="0" lvl="0" marL="0" marR="0" rtl="0" algn="l">
              <a:spcBef>
                <a:spcPts val="600"/>
              </a:spcBef>
              <a:spcAft>
                <a:spcPts val="0"/>
              </a:spcAft>
              <a:buNone/>
            </a:pPr>
            <a:r>
              <a:rPr b="0" i="1" lang="fr-FR" sz="1200" u="none" cap="none" strike="noStrike">
                <a:solidFill>
                  <a:srgbClr val="002855"/>
                </a:solidFill>
                <a:latin typeface="Oxygen Light"/>
                <a:ea typeface="Oxygen Light"/>
                <a:cs typeface="Oxygen Light"/>
                <a:sym typeface="Oxygen Light"/>
              </a:rPr>
              <a:t>Page 16. </a:t>
            </a:r>
            <a:r>
              <a:rPr b="0" i="0" lang="fr-FR" sz="1200" u="none" cap="none" strike="noStrike">
                <a:solidFill>
                  <a:srgbClr val="002855"/>
                </a:solidFill>
                <a:latin typeface="Oxygen"/>
                <a:ea typeface="Oxygen"/>
                <a:cs typeface="Oxygen"/>
                <a:sym typeface="Oxygen"/>
              </a:rPr>
              <a:t> 	</a:t>
            </a:r>
            <a:r>
              <a:rPr b="1" i="0" lang="fr-FR" sz="1200" u="none" cap="none" strike="noStrike">
                <a:solidFill>
                  <a:srgbClr val="002855"/>
                </a:solidFill>
                <a:latin typeface="Oxygen"/>
                <a:ea typeface="Oxygen"/>
                <a:cs typeface="Oxygen"/>
                <a:sym typeface="Oxygen"/>
              </a:rPr>
              <a:t>FOCUS SUR LA ZÉRO ARTIFICIALISATION 		NETTE (ZAN)</a:t>
            </a:r>
            <a:endParaRPr/>
          </a:p>
          <a:p>
            <a:pPr indent="0" lvl="0" marL="0" marR="0" rtl="0" algn="l">
              <a:spcBef>
                <a:spcPts val="600"/>
              </a:spcBef>
              <a:spcAft>
                <a:spcPts val="0"/>
              </a:spcAft>
              <a:buNone/>
            </a:pPr>
            <a:r>
              <a:t/>
            </a:r>
            <a:endParaRPr b="0" i="0" sz="1200" u="none" cap="none" strike="noStrike">
              <a:solidFill>
                <a:srgbClr val="002855"/>
              </a:solidFill>
              <a:latin typeface="Oxygen"/>
              <a:ea typeface="Oxygen"/>
              <a:cs typeface="Oxygen"/>
              <a:sym typeface="Oxygen"/>
            </a:endParaRPr>
          </a:p>
          <a:p>
            <a:pPr indent="0" lvl="0" marL="0" marR="0" rtl="0" algn="l">
              <a:spcBef>
                <a:spcPts val="600"/>
              </a:spcBef>
              <a:spcAft>
                <a:spcPts val="0"/>
              </a:spcAft>
              <a:buNone/>
            </a:pPr>
            <a:r>
              <a:t/>
            </a:r>
            <a:endParaRPr b="1" i="0" sz="1200" u="none" cap="none" strike="noStrike">
              <a:solidFill>
                <a:srgbClr val="002855"/>
              </a:solidFill>
              <a:latin typeface="Oxygen"/>
              <a:ea typeface="Oxygen"/>
              <a:cs typeface="Oxygen"/>
              <a:sym typeface="Oxygen"/>
            </a:endParaRPr>
          </a:p>
        </p:txBody>
      </p:sp>
      <p:cxnSp>
        <p:nvCxnSpPr>
          <p:cNvPr id="125" name="Google Shape;125;p2"/>
          <p:cNvCxnSpPr/>
          <p:nvPr/>
        </p:nvCxnSpPr>
        <p:spPr>
          <a:xfrm>
            <a:off x="3379270" y="3951125"/>
            <a:ext cx="4225641" cy="0"/>
          </a:xfrm>
          <a:prstGeom prst="straightConnector1">
            <a:avLst/>
          </a:prstGeom>
          <a:noFill/>
          <a:ln cap="flat" cmpd="sng" w="9525">
            <a:solidFill>
              <a:srgbClr val="002855"/>
            </a:solidFill>
            <a:prstDash val="solid"/>
            <a:miter lim="800000"/>
            <a:headEnd len="sm" w="sm" type="none"/>
            <a:tailEnd len="sm" w="sm" type="none"/>
          </a:ln>
        </p:spPr>
      </p:cxnSp>
      <p:sp>
        <p:nvSpPr>
          <p:cNvPr id="126" name="Google Shape;126;p2">
            <a:hlinkClick action="ppaction://hlinksldjump" r:id="rId7"/>
          </p:cNvPr>
          <p:cNvSpPr txBox="1"/>
          <p:nvPr/>
        </p:nvSpPr>
        <p:spPr>
          <a:xfrm>
            <a:off x="8163819" y="2760803"/>
            <a:ext cx="2226145" cy="1129029"/>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1" lang="fr-FR" sz="2000" u="none" cap="none" strike="noStrike">
                <a:solidFill>
                  <a:srgbClr val="002855"/>
                </a:solidFill>
                <a:latin typeface="Oxygen Light"/>
                <a:ea typeface="Oxygen Light"/>
                <a:cs typeface="Oxygen Light"/>
                <a:sym typeface="Oxygen Light"/>
              </a:rPr>
              <a:t>Page 16.</a:t>
            </a:r>
            <a:endParaRPr b="0" i="1" sz="2400" u="none" cap="none" strike="noStrike">
              <a:solidFill>
                <a:srgbClr val="002855"/>
              </a:solidFill>
              <a:latin typeface="Oxygen Light"/>
              <a:ea typeface="Oxygen Light"/>
              <a:cs typeface="Oxygen Light"/>
              <a:sym typeface="Oxygen Light"/>
            </a:endParaRPr>
          </a:p>
          <a:p>
            <a:pPr indent="0" lvl="0" marL="0" marR="0" rtl="0" algn="l">
              <a:spcBef>
                <a:spcPts val="600"/>
              </a:spcBef>
              <a:spcAft>
                <a:spcPts val="0"/>
              </a:spcAft>
              <a:buNone/>
            </a:pPr>
            <a:r>
              <a:rPr b="1" i="0" lang="fr-FR" sz="2000" u="none" cap="none" strike="noStrike">
                <a:solidFill>
                  <a:srgbClr val="002855"/>
                </a:solidFill>
                <a:latin typeface="Oxygen"/>
                <a:ea typeface="Oxygen"/>
                <a:cs typeface="Oxygen"/>
                <a:sym typeface="Oxygen"/>
              </a:rPr>
              <a:t>IMPACT DE LA LOI ZAN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0"/>
          <p:cNvSpPr/>
          <p:nvPr/>
        </p:nvSpPr>
        <p:spPr>
          <a:xfrm>
            <a:off x="767214" y="407871"/>
            <a:ext cx="893383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None/>
            </a:pPr>
            <a:r>
              <a:rPr b="1" lang="fr-FR" sz="2000">
                <a:solidFill>
                  <a:srgbClr val="004E9E"/>
                </a:solidFill>
                <a:latin typeface="Oxygen"/>
                <a:ea typeface="Oxygen"/>
                <a:cs typeface="Oxygen"/>
                <a:sym typeface="Oxygen"/>
              </a:rPr>
              <a:t>DE NOUVELLES REFLEXIONS ENGAGÉES</a:t>
            </a:r>
            <a:endParaRPr sz="2000">
              <a:solidFill>
                <a:schemeClr val="dk1"/>
              </a:solidFill>
              <a:latin typeface="Oxygen"/>
              <a:ea typeface="Oxygen"/>
              <a:cs typeface="Oxygen"/>
              <a:sym typeface="Oxygen"/>
            </a:endParaRPr>
          </a:p>
        </p:txBody>
      </p:sp>
      <p:sp>
        <p:nvSpPr>
          <p:cNvPr id="570" name="Google Shape;570;p20"/>
          <p:cNvSpPr txBox="1"/>
          <p:nvPr/>
        </p:nvSpPr>
        <p:spPr>
          <a:xfrm>
            <a:off x="10317321" y="6546018"/>
            <a:ext cx="1196161" cy="205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738">
                <a:solidFill>
                  <a:schemeClr val="lt1"/>
                </a:solidFill>
                <a:latin typeface="Oxygen"/>
                <a:ea typeface="Oxygen"/>
                <a:cs typeface="Oxygen"/>
                <a:sym typeface="Oxygen"/>
              </a:rPr>
              <a:t>Source : UP! Real.Estate</a:t>
            </a:r>
            <a:endParaRPr i="1" sz="738">
              <a:solidFill>
                <a:schemeClr val="lt1"/>
              </a:solidFill>
              <a:latin typeface="Oxygen"/>
              <a:ea typeface="Oxygen"/>
              <a:cs typeface="Oxygen"/>
              <a:sym typeface="Oxygen"/>
            </a:endParaRPr>
          </a:p>
        </p:txBody>
      </p:sp>
      <p:cxnSp>
        <p:nvCxnSpPr>
          <p:cNvPr id="571" name="Google Shape;571;p20"/>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572" name="Google Shape;572;p20"/>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lang="fr-FR" sz="985">
                <a:solidFill>
                  <a:srgbClr val="002855"/>
                </a:solidFill>
                <a:latin typeface="Oxygen"/>
                <a:ea typeface="Oxygen"/>
                <a:cs typeface="Oxygen"/>
                <a:sym typeface="Oxygen"/>
              </a:rPr>
              <a:t>3 / IMPACT DE LA LOI ZAN</a:t>
            </a:r>
            <a:endParaRPr/>
          </a:p>
        </p:txBody>
      </p:sp>
      <p:sp>
        <p:nvSpPr>
          <p:cNvPr id="573" name="Google Shape;573;p20"/>
          <p:cNvSpPr txBox="1"/>
          <p:nvPr/>
        </p:nvSpPr>
        <p:spPr>
          <a:xfrm>
            <a:off x="7050601" y="3292466"/>
            <a:ext cx="480452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rgbClr val="002855"/>
                </a:solidFill>
                <a:latin typeface="Oxygen"/>
                <a:ea typeface="Oxygen"/>
                <a:cs typeface="Oxygen"/>
                <a:sym typeface="Oxygen"/>
              </a:rPr>
              <a:t>L’entrepôt Macdonald  dans le 19ème arrondissement, premier exemple de logistique à étage. (1970) </a:t>
            </a:r>
            <a:endParaRPr/>
          </a:p>
        </p:txBody>
      </p:sp>
      <p:sp>
        <p:nvSpPr>
          <p:cNvPr id="574" name="Google Shape;574;p20"/>
          <p:cNvSpPr txBox="1"/>
          <p:nvPr/>
        </p:nvSpPr>
        <p:spPr>
          <a:xfrm>
            <a:off x="7240202" y="5450626"/>
            <a:ext cx="442531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rgbClr val="002855"/>
                </a:solidFill>
                <a:latin typeface="Oxygen"/>
                <a:ea typeface="Oxygen"/>
                <a:cs typeface="Oxygen"/>
                <a:sym typeface="Oxygen"/>
              </a:rPr>
              <a:t>Le projet URBAN CITY du groupe IDEC, exemple récent de la verticalisation des structures. </a:t>
            </a:r>
            <a:endParaRPr/>
          </a:p>
        </p:txBody>
      </p:sp>
      <p:sp>
        <p:nvSpPr>
          <p:cNvPr id="575" name="Google Shape;575;p20"/>
          <p:cNvSpPr txBox="1"/>
          <p:nvPr/>
        </p:nvSpPr>
        <p:spPr>
          <a:xfrm>
            <a:off x="768420" y="1103137"/>
            <a:ext cx="2626713" cy="3674662"/>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Une autre alternative envisageable pour atténuer la pénurie de foncier serait d'opter pour </a:t>
            </a:r>
            <a:r>
              <a:rPr b="1" lang="fr-FR" sz="900">
                <a:solidFill>
                  <a:schemeClr val="dk1"/>
                </a:solidFill>
                <a:latin typeface="Oxygen"/>
                <a:ea typeface="Oxygen"/>
                <a:cs typeface="Oxygen"/>
                <a:sym typeface="Oxygen"/>
              </a:rPr>
              <a:t>la verticalisation des structures afin de réduire l'empreinte au sol. </a:t>
            </a:r>
            <a:r>
              <a:rPr lang="fr-FR" sz="900">
                <a:solidFill>
                  <a:schemeClr val="dk1"/>
                </a:solidFill>
                <a:latin typeface="Oxygen"/>
                <a:ea typeface="Oxygen"/>
                <a:cs typeface="Oxygen"/>
                <a:sym typeface="Oxygen"/>
              </a:rPr>
              <a:t>Des immeubles à plusieurs niveaux ont déjà été construits, dans les années 1970, à proximité ou au sein de grands centres urbains, par exemple boulevard MacDonald à Paris ou à Pantin.</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De nos jours, nombre de ces projets ont été compromis, à quelques exceptions près, en raison de réglementations plus strictes. La plupart des plans locaux d'urbanisme (PLU) limitent la hauteur des constructions à 15 mètres. La mise en place d’un cadre juridique plus défini serait </a:t>
            </a:r>
            <a:r>
              <a:rPr b="1" lang="fr-FR" sz="900">
                <a:solidFill>
                  <a:schemeClr val="dk1"/>
                </a:solidFill>
                <a:latin typeface="Oxygen"/>
                <a:ea typeface="Oxygen"/>
                <a:cs typeface="Oxygen"/>
                <a:sym typeface="Oxygen"/>
              </a:rPr>
              <a:t>essentiel pour faciliter la réalisation de ces constructions</a:t>
            </a:r>
            <a:r>
              <a:rPr lang="fr-FR" sz="900">
                <a:solidFill>
                  <a:schemeClr val="dk1"/>
                </a:solidFill>
                <a:latin typeface="Oxygen"/>
                <a:ea typeface="Oxygen"/>
                <a:cs typeface="Oxygen"/>
                <a:sym typeface="Oxygen"/>
              </a:rPr>
              <a:t>.</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Une définition précise des critères d'un bâtiment à étages dans la législation faciliterait donc l'acceptation des projets par les autorités locales. Un tel cadre réglementaire pourrait également favorisé l'émergence de projets en dehors des zones urbaines.</a:t>
            </a:r>
            <a:endParaRPr/>
          </a:p>
        </p:txBody>
      </p:sp>
      <p:sp>
        <p:nvSpPr>
          <p:cNvPr id="576" name="Google Shape;576;p20"/>
          <p:cNvSpPr txBox="1"/>
          <p:nvPr/>
        </p:nvSpPr>
        <p:spPr>
          <a:xfrm>
            <a:off x="3589527" y="1103137"/>
            <a:ext cx="2699006" cy="3438059"/>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None/>
            </a:pPr>
            <a:r>
              <a:rPr lang="fr-FR" sz="900">
                <a:solidFill>
                  <a:schemeClr val="dk1"/>
                </a:solidFill>
                <a:latin typeface="Oxygen"/>
                <a:ea typeface="Oxygen"/>
                <a:cs typeface="Oxygen"/>
                <a:sym typeface="Oxygen"/>
              </a:rPr>
              <a:t>L'Association des maires de France a déjà engagé une réflexion sur le rôle de la logistique dans la vie économique des communes. En mars dernier, elle a organisé </a:t>
            </a:r>
            <a:r>
              <a:rPr b="1" lang="fr-FR" sz="900">
                <a:solidFill>
                  <a:schemeClr val="dk1"/>
                </a:solidFill>
                <a:latin typeface="Oxygen"/>
                <a:ea typeface="Oxygen"/>
                <a:cs typeface="Oxygen"/>
                <a:sym typeface="Oxygen"/>
              </a:rPr>
              <a:t>un colloque</a:t>
            </a:r>
            <a:r>
              <a:rPr lang="fr-FR" sz="900">
                <a:solidFill>
                  <a:schemeClr val="dk1"/>
                </a:solidFill>
                <a:latin typeface="Oxygen"/>
                <a:ea typeface="Oxygen"/>
                <a:cs typeface="Oxygen"/>
                <a:sym typeface="Oxygen"/>
              </a:rPr>
              <a:t> intitulé "Agir pour une logistique durable", </a:t>
            </a:r>
            <a:r>
              <a:rPr b="1" lang="fr-FR" sz="900">
                <a:solidFill>
                  <a:schemeClr val="dk1"/>
                </a:solidFill>
                <a:latin typeface="Oxygen"/>
                <a:ea typeface="Oxygen"/>
                <a:cs typeface="Oxygen"/>
                <a:sym typeface="Oxygen"/>
              </a:rPr>
              <a:t>réunissant les principaux acteurs du secteur </a:t>
            </a:r>
            <a:r>
              <a:rPr lang="fr-FR" sz="900">
                <a:solidFill>
                  <a:schemeClr val="dk1"/>
                </a:solidFill>
                <a:latin typeface="Oxygen"/>
                <a:ea typeface="Oxygen"/>
                <a:cs typeface="Oxygen"/>
                <a:sym typeface="Oxygen"/>
              </a:rPr>
              <a:t>tels que l'Afilog, le GART (Groupement des Autorités Responsables de Transport), le CEREMA Centre d’Études et d’Expertise sur les Risques, l’Environnement, la Mobilité et l’Aménagement) et la FNAU (Fédération Nationale des Agences d’Urbanisme). </a:t>
            </a:r>
            <a:r>
              <a:rPr b="1" lang="fr-FR" sz="900">
                <a:solidFill>
                  <a:schemeClr val="dk1"/>
                </a:solidFill>
                <a:latin typeface="Oxygen"/>
                <a:ea typeface="Oxygen"/>
                <a:cs typeface="Oxygen"/>
                <a:sym typeface="Oxygen"/>
              </a:rPr>
              <a:t>Le but étant de collaborer avec les autorités municipales pour trouver des solutions alternatives. </a:t>
            </a:r>
            <a:endParaRPr/>
          </a:p>
          <a:p>
            <a:pPr indent="0" lvl="0" marL="0" marR="9374" rtl="0" algn="just">
              <a:lnSpc>
                <a:spcPct val="105900"/>
              </a:lnSpc>
              <a:spcBef>
                <a:spcPts val="738"/>
              </a:spcBef>
              <a:spcAft>
                <a:spcPts val="0"/>
              </a:spcAft>
              <a:buNone/>
            </a:pPr>
            <a:r>
              <a:rPr lang="fr-FR" sz="900">
                <a:solidFill>
                  <a:schemeClr val="dk1"/>
                </a:solidFill>
                <a:latin typeface="Oxygen"/>
                <a:ea typeface="Oxygen"/>
                <a:cs typeface="Oxygen"/>
                <a:sym typeface="Oxygen"/>
              </a:rPr>
              <a:t>À l’image du programme national « InTerLUD », piloté par le Cerema et mené avec l’ADEM et plusieurs acteurs de la logistique</a:t>
            </a:r>
            <a:r>
              <a:rPr b="1" lang="fr-FR" sz="900">
                <a:solidFill>
                  <a:schemeClr val="dk1"/>
                </a:solidFill>
                <a:latin typeface="Oxygen"/>
                <a:ea typeface="Oxygen"/>
                <a:cs typeface="Oxygen"/>
                <a:sym typeface="Oxygen"/>
              </a:rPr>
              <a:t>, a pour objectif d’accompagner 50 territoires dans la co-construction d’une charte de logistique durable. </a:t>
            </a:r>
            <a:r>
              <a:rPr lang="fr-FR" sz="900">
                <a:solidFill>
                  <a:schemeClr val="dk1"/>
                </a:solidFill>
                <a:latin typeface="Oxygen"/>
                <a:ea typeface="Oxygen"/>
                <a:cs typeface="Oxygen"/>
                <a:sym typeface="Oxygen"/>
              </a:rPr>
              <a:t>L’ambition du programme est de réduire l’impact environnemental de la logistique. </a:t>
            </a:r>
            <a:endParaRPr/>
          </a:p>
        </p:txBody>
      </p:sp>
      <p:sp>
        <p:nvSpPr>
          <p:cNvPr id="577" name="Google Shape;577;p20"/>
          <p:cNvSpPr txBox="1"/>
          <p:nvPr/>
        </p:nvSpPr>
        <p:spPr>
          <a:xfrm>
            <a:off x="6981672" y="1085582"/>
            <a:ext cx="1966021" cy="230832"/>
          </a:xfrm>
          <a:prstGeom prst="rect">
            <a:avLst/>
          </a:prstGeom>
          <a:solidFill>
            <a:srgbClr val="004E9F"/>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900">
                <a:solidFill>
                  <a:schemeClr val="lt1"/>
                </a:solidFill>
                <a:latin typeface="Oxygen"/>
                <a:ea typeface="Oxygen"/>
                <a:cs typeface="Oxygen"/>
                <a:sym typeface="Oxygen"/>
              </a:rPr>
              <a:t>Exemples d’entrepôts à niveaux </a:t>
            </a:r>
            <a:endParaRPr/>
          </a:p>
        </p:txBody>
      </p:sp>
      <p:pic>
        <p:nvPicPr>
          <p:cNvPr descr="Entrepot Logistique Friche Marly La Ville Ccyrille Dubreuil" id="578" name="Google Shape;578;p20"/>
          <p:cNvPicPr preferRelativeResize="0"/>
          <p:nvPr/>
        </p:nvPicPr>
        <p:blipFill rotWithShape="1">
          <a:blip r:embed="rId3">
            <a:alphaModFix/>
          </a:blip>
          <a:srcRect b="25932" l="-137" r="1559" t="5468"/>
          <a:stretch/>
        </p:blipFill>
        <p:spPr>
          <a:xfrm>
            <a:off x="7035905" y="1518823"/>
            <a:ext cx="4833912" cy="1680241"/>
          </a:xfrm>
          <a:prstGeom prst="roundRect">
            <a:avLst>
              <a:gd fmla="val 16667" name="adj"/>
            </a:avLst>
          </a:prstGeom>
          <a:noFill/>
          <a:ln cap="flat" cmpd="sng" w="15875">
            <a:solidFill>
              <a:srgbClr val="002855"/>
            </a:solidFill>
            <a:prstDash val="solid"/>
            <a:round/>
            <a:headEnd len="sm" w="sm" type="none"/>
            <a:tailEnd len="sm" w="sm" type="none"/>
          </a:ln>
        </p:spPr>
      </p:pic>
      <p:pic>
        <p:nvPicPr>
          <p:cNvPr descr="Entrepot Logistique Friche Carquefou Cphoto Heliotropic" id="579" name="Google Shape;579;p20"/>
          <p:cNvPicPr preferRelativeResize="0"/>
          <p:nvPr/>
        </p:nvPicPr>
        <p:blipFill rotWithShape="1">
          <a:blip r:embed="rId4">
            <a:alphaModFix/>
          </a:blip>
          <a:srcRect b="11957" l="-146" r="145" t="18423"/>
          <a:stretch/>
        </p:blipFill>
        <p:spPr>
          <a:xfrm>
            <a:off x="7039435" y="3667216"/>
            <a:ext cx="4826852" cy="1680241"/>
          </a:xfrm>
          <a:prstGeom prst="roundRect">
            <a:avLst>
              <a:gd fmla="val 16667" name="adj"/>
            </a:avLst>
          </a:prstGeom>
          <a:noFill/>
          <a:ln cap="flat" cmpd="sng" w="15875">
            <a:solidFill>
              <a:srgbClr val="002855"/>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21"/>
          <p:cNvPicPr preferRelativeResize="0"/>
          <p:nvPr/>
        </p:nvPicPr>
        <p:blipFill rotWithShape="1">
          <a:blip r:embed="rId3">
            <a:alphaModFix/>
          </a:blip>
          <a:srcRect b="18772" l="1407" r="-1406" t="9042"/>
          <a:stretch/>
        </p:blipFill>
        <p:spPr>
          <a:xfrm>
            <a:off x="6685004" y="3011833"/>
            <a:ext cx="998899" cy="1018112"/>
          </a:xfrm>
          <a:prstGeom prst="rect">
            <a:avLst/>
          </a:prstGeom>
          <a:noFill/>
          <a:ln>
            <a:noFill/>
          </a:ln>
        </p:spPr>
      </p:pic>
      <p:pic>
        <p:nvPicPr>
          <p:cNvPr id="586" name="Google Shape;586;p21"/>
          <p:cNvPicPr preferRelativeResize="0"/>
          <p:nvPr/>
        </p:nvPicPr>
        <p:blipFill rotWithShape="1">
          <a:blip r:embed="rId4">
            <a:alphaModFix/>
          </a:blip>
          <a:srcRect b="47271" l="16326" r="8832" t="5630"/>
          <a:stretch/>
        </p:blipFill>
        <p:spPr>
          <a:xfrm>
            <a:off x="4664374" y="1283227"/>
            <a:ext cx="1075436" cy="1017975"/>
          </a:xfrm>
          <a:prstGeom prst="rect">
            <a:avLst/>
          </a:prstGeom>
          <a:noFill/>
          <a:ln>
            <a:noFill/>
          </a:ln>
        </p:spPr>
      </p:pic>
      <p:pic>
        <p:nvPicPr>
          <p:cNvPr id="587" name="Google Shape;587;p21"/>
          <p:cNvPicPr preferRelativeResize="0"/>
          <p:nvPr/>
        </p:nvPicPr>
        <p:blipFill rotWithShape="1">
          <a:blip r:embed="rId5">
            <a:alphaModFix/>
          </a:blip>
          <a:srcRect b="49505" l="15320" r="14461" t="3349"/>
          <a:stretch/>
        </p:blipFill>
        <p:spPr>
          <a:xfrm>
            <a:off x="4692903" y="3011833"/>
            <a:ext cx="1014075" cy="1007454"/>
          </a:xfrm>
          <a:prstGeom prst="rect">
            <a:avLst/>
          </a:prstGeom>
          <a:noFill/>
          <a:ln>
            <a:noFill/>
          </a:ln>
        </p:spPr>
      </p:pic>
      <p:pic>
        <p:nvPicPr>
          <p:cNvPr id="588" name="Google Shape;588;p21"/>
          <p:cNvPicPr preferRelativeResize="0"/>
          <p:nvPr/>
        </p:nvPicPr>
        <p:blipFill rotWithShape="1">
          <a:blip r:embed="rId6">
            <a:alphaModFix/>
          </a:blip>
          <a:srcRect b="5545" l="0" r="0" t="0"/>
          <a:stretch/>
        </p:blipFill>
        <p:spPr>
          <a:xfrm>
            <a:off x="6672963" y="4851426"/>
            <a:ext cx="1008170" cy="994911"/>
          </a:xfrm>
          <a:prstGeom prst="rect">
            <a:avLst/>
          </a:prstGeom>
          <a:solidFill>
            <a:srgbClr val="BFBFBF"/>
          </a:solidFill>
          <a:ln>
            <a:noFill/>
          </a:ln>
        </p:spPr>
      </p:pic>
      <p:pic>
        <p:nvPicPr>
          <p:cNvPr id="589" name="Google Shape;589;p21"/>
          <p:cNvPicPr preferRelativeResize="0"/>
          <p:nvPr/>
        </p:nvPicPr>
        <p:blipFill rotWithShape="1">
          <a:blip r:embed="rId7">
            <a:alphaModFix/>
          </a:blip>
          <a:srcRect b="52549" l="18880" r="13536" t="1418"/>
          <a:stretch/>
        </p:blipFill>
        <p:spPr>
          <a:xfrm>
            <a:off x="4650032" y="4846731"/>
            <a:ext cx="1022308" cy="1017803"/>
          </a:xfrm>
          <a:prstGeom prst="rect">
            <a:avLst/>
          </a:prstGeom>
          <a:noFill/>
          <a:ln>
            <a:noFill/>
          </a:ln>
        </p:spPr>
      </p:pic>
      <p:pic>
        <p:nvPicPr>
          <p:cNvPr id="590" name="Google Shape;590;p21"/>
          <p:cNvPicPr preferRelativeResize="0"/>
          <p:nvPr/>
        </p:nvPicPr>
        <p:blipFill rotWithShape="1">
          <a:blip r:embed="rId8">
            <a:alphaModFix/>
          </a:blip>
          <a:srcRect b="48962" l="19982" r="13195" t="3577"/>
          <a:stretch/>
        </p:blipFill>
        <p:spPr>
          <a:xfrm>
            <a:off x="2707944" y="4861102"/>
            <a:ext cx="958206" cy="1025870"/>
          </a:xfrm>
          <a:prstGeom prst="rect">
            <a:avLst/>
          </a:prstGeom>
          <a:noFill/>
          <a:ln>
            <a:noFill/>
          </a:ln>
        </p:spPr>
      </p:pic>
      <p:pic>
        <p:nvPicPr>
          <p:cNvPr id="591" name="Google Shape;591;p21"/>
          <p:cNvPicPr preferRelativeResize="0"/>
          <p:nvPr/>
        </p:nvPicPr>
        <p:blipFill rotWithShape="1">
          <a:blip r:embed="rId9">
            <a:alphaModFix/>
          </a:blip>
          <a:srcRect b="44188" l="17252" r="11284" t="7044"/>
          <a:stretch/>
        </p:blipFill>
        <p:spPr>
          <a:xfrm>
            <a:off x="781291" y="4829201"/>
            <a:ext cx="997326" cy="1025865"/>
          </a:xfrm>
          <a:prstGeom prst="rect">
            <a:avLst/>
          </a:prstGeom>
          <a:noFill/>
          <a:ln>
            <a:noFill/>
          </a:ln>
        </p:spPr>
      </p:pic>
      <p:pic>
        <p:nvPicPr>
          <p:cNvPr id="592" name="Google Shape;592;p21"/>
          <p:cNvPicPr preferRelativeResize="0"/>
          <p:nvPr/>
        </p:nvPicPr>
        <p:blipFill rotWithShape="1">
          <a:blip r:embed="rId10">
            <a:alphaModFix/>
          </a:blip>
          <a:srcRect b="44604" l="21324" r="12504" t="8398"/>
          <a:stretch/>
        </p:blipFill>
        <p:spPr>
          <a:xfrm>
            <a:off x="6672963" y="1284131"/>
            <a:ext cx="999302" cy="1025869"/>
          </a:xfrm>
          <a:prstGeom prst="rect">
            <a:avLst/>
          </a:prstGeom>
          <a:noFill/>
          <a:ln>
            <a:noFill/>
          </a:ln>
        </p:spPr>
      </p:pic>
      <p:pic>
        <p:nvPicPr>
          <p:cNvPr id="593" name="Google Shape;593;p21"/>
          <p:cNvPicPr preferRelativeResize="0"/>
          <p:nvPr/>
        </p:nvPicPr>
        <p:blipFill rotWithShape="1">
          <a:blip r:embed="rId11">
            <a:alphaModFix/>
          </a:blip>
          <a:srcRect b="52364" l="15084" r="16895" t="2054"/>
          <a:stretch/>
        </p:blipFill>
        <p:spPr>
          <a:xfrm>
            <a:off x="767214" y="3022606"/>
            <a:ext cx="998898" cy="1008944"/>
          </a:xfrm>
          <a:prstGeom prst="rect">
            <a:avLst/>
          </a:prstGeom>
          <a:noFill/>
          <a:ln>
            <a:noFill/>
          </a:ln>
        </p:spPr>
      </p:pic>
      <p:pic>
        <p:nvPicPr>
          <p:cNvPr id="594" name="Google Shape;594;p21"/>
          <p:cNvPicPr preferRelativeResize="0"/>
          <p:nvPr/>
        </p:nvPicPr>
        <p:blipFill rotWithShape="1">
          <a:blip r:embed="rId12">
            <a:alphaModFix/>
          </a:blip>
          <a:srcRect b="49755" l="14082" r="19000" t="2174"/>
          <a:stretch/>
        </p:blipFill>
        <p:spPr>
          <a:xfrm>
            <a:off x="2774779" y="1293787"/>
            <a:ext cx="953221" cy="1032175"/>
          </a:xfrm>
          <a:prstGeom prst="rect">
            <a:avLst/>
          </a:prstGeom>
          <a:noFill/>
          <a:ln>
            <a:noFill/>
          </a:ln>
        </p:spPr>
      </p:pic>
      <p:pic>
        <p:nvPicPr>
          <p:cNvPr id="595" name="Google Shape;595;p21"/>
          <p:cNvPicPr preferRelativeResize="0"/>
          <p:nvPr/>
        </p:nvPicPr>
        <p:blipFill rotWithShape="1">
          <a:blip r:embed="rId13">
            <a:alphaModFix/>
          </a:blip>
          <a:srcRect b="45030" l="13175" r="16508" t="4757"/>
          <a:stretch/>
        </p:blipFill>
        <p:spPr>
          <a:xfrm>
            <a:off x="10385073" y="1299968"/>
            <a:ext cx="953222" cy="1025994"/>
          </a:xfrm>
          <a:prstGeom prst="rect">
            <a:avLst/>
          </a:prstGeom>
          <a:noFill/>
          <a:ln>
            <a:noFill/>
          </a:ln>
        </p:spPr>
      </p:pic>
      <p:pic>
        <p:nvPicPr>
          <p:cNvPr id="596" name="Google Shape;596;p21"/>
          <p:cNvPicPr preferRelativeResize="0"/>
          <p:nvPr/>
        </p:nvPicPr>
        <p:blipFill rotWithShape="1">
          <a:blip r:embed="rId14">
            <a:alphaModFix/>
          </a:blip>
          <a:srcRect b="38766" l="15570" r="2213" t="4621"/>
          <a:stretch/>
        </p:blipFill>
        <p:spPr>
          <a:xfrm>
            <a:off x="8646981" y="1300119"/>
            <a:ext cx="988764" cy="1026234"/>
          </a:xfrm>
          <a:prstGeom prst="rect">
            <a:avLst/>
          </a:prstGeom>
          <a:noFill/>
          <a:ln>
            <a:noFill/>
          </a:ln>
        </p:spPr>
      </p:pic>
      <p:sp>
        <p:nvSpPr>
          <p:cNvPr id="597" name="Google Shape;597;p21"/>
          <p:cNvSpPr txBox="1"/>
          <p:nvPr/>
        </p:nvSpPr>
        <p:spPr>
          <a:xfrm>
            <a:off x="8646980" y="2344425"/>
            <a:ext cx="1266809"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Pierre MENOT</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Partner </a:t>
            </a:r>
            <a:endParaRPr/>
          </a:p>
        </p:txBody>
      </p:sp>
      <p:sp>
        <p:nvSpPr>
          <p:cNvPr id="598" name="Google Shape;598;p21"/>
          <p:cNvSpPr txBox="1"/>
          <p:nvPr/>
        </p:nvSpPr>
        <p:spPr>
          <a:xfrm>
            <a:off x="10315020" y="2344425"/>
            <a:ext cx="1500555"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Sébastien HENRY</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Senior Negotiator</a:t>
            </a:r>
            <a:endParaRPr/>
          </a:p>
        </p:txBody>
      </p:sp>
      <p:sp>
        <p:nvSpPr>
          <p:cNvPr id="599" name="Google Shape;599;p21"/>
          <p:cNvSpPr txBox="1"/>
          <p:nvPr/>
        </p:nvSpPr>
        <p:spPr>
          <a:xfrm>
            <a:off x="768439" y="2344425"/>
            <a:ext cx="1316597"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Bruno ANCELIN</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CEO Founder</a:t>
            </a:r>
            <a:endParaRPr b="0" i="0" sz="1050" u="none" cap="none" strike="noStrike">
              <a:solidFill>
                <a:srgbClr val="002855"/>
              </a:solidFill>
              <a:latin typeface="Oxygen"/>
              <a:ea typeface="Oxygen"/>
              <a:cs typeface="Oxygen"/>
              <a:sym typeface="Oxygen"/>
            </a:endParaRPr>
          </a:p>
        </p:txBody>
      </p:sp>
      <p:sp>
        <p:nvSpPr>
          <p:cNvPr id="600" name="Google Shape;600;p21"/>
          <p:cNvSpPr txBox="1"/>
          <p:nvPr/>
        </p:nvSpPr>
        <p:spPr>
          <a:xfrm>
            <a:off x="2708585" y="2344425"/>
            <a:ext cx="1477653" cy="423253"/>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Fabrice FUBERT</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Chairman &amp; Partner</a:t>
            </a:r>
            <a:endParaRPr/>
          </a:p>
        </p:txBody>
      </p:sp>
      <p:pic>
        <p:nvPicPr>
          <p:cNvPr id="601" name="Google Shape;601;p21"/>
          <p:cNvPicPr preferRelativeResize="0"/>
          <p:nvPr/>
        </p:nvPicPr>
        <p:blipFill rotWithShape="1">
          <a:blip r:embed="rId15">
            <a:alphaModFix/>
          </a:blip>
          <a:srcRect b="44524" l="7607" r="11406" t="755"/>
          <a:stretch/>
        </p:blipFill>
        <p:spPr>
          <a:xfrm>
            <a:off x="794137" y="1292473"/>
            <a:ext cx="1022634" cy="1041526"/>
          </a:xfrm>
          <a:prstGeom prst="rect">
            <a:avLst/>
          </a:prstGeom>
          <a:noFill/>
          <a:ln>
            <a:noFill/>
          </a:ln>
        </p:spPr>
      </p:pic>
      <p:sp>
        <p:nvSpPr>
          <p:cNvPr id="602" name="Google Shape;602;p21"/>
          <p:cNvSpPr txBox="1"/>
          <p:nvPr/>
        </p:nvSpPr>
        <p:spPr>
          <a:xfrm>
            <a:off x="767214" y="4083888"/>
            <a:ext cx="2211633"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Fabienne ROCHER</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Office Manager</a:t>
            </a:r>
            <a:endParaRPr/>
          </a:p>
        </p:txBody>
      </p:sp>
      <p:sp>
        <p:nvSpPr>
          <p:cNvPr id="603" name="Google Shape;603;p21"/>
          <p:cNvSpPr txBox="1"/>
          <p:nvPr/>
        </p:nvSpPr>
        <p:spPr>
          <a:xfrm>
            <a:off x="4692903" y="2344425"/>
            <a:ext cx="2231413" cy="584836"/>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Julien DELAUNE</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Partner – </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Head of Capital Market</a:t>
            </a:r>
            <a:endParaRPr b="0" i="0" sz="1050" u="none" cap="none" strike="noStrike">
              <a:solidFill>
                <a:srgbClr val="002855"/>
              </a:solidFill>
              <a:latin typeface="Oxygen"/>
              <a:ea typeface="Oxygen"/>
              <a:cs typeface="Oxygen"/>
              <a:sym typeface="Oxygen"/>
            </a:endParaRPr>
          </a:p>
        </p:txBody>
      </p:sp>
      <p:sp>
        <p:nvSpPr>
          <p:cNvPr id="604" name="Google Shape;604;p21"/>
          <p:cNvSpPr txBox="1"/>
          <p:nvPr/>
        </p:nvSpPr>
        <p:spPr>
          <a:xfrm>
            <a:off x="6642883" y="2344425"/>
            <a:ext cx="1771969" cy="584775"/>
          </a:xfrm>
          <a:prstGeom prst="rect">
            <a:avLst/>
          </a:prstGeom>
          <a:noFill/>
          <a:ln>
            <a:noFill/>
          </a:ln>
        </p:spPr>
        <p:txBody>
          <a:bodyPr anchorCtr="0" anchor="t" bIns="45700" lIns="44300" spcFirstLastPara="1" rIns="44300" wrap="square" tIns="4570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Alexandre MAMEZ</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Head of Warehouse &amp; Logistics</a:t>
            </a:r>
            <a:endParaRPr b="0" i="0" sz="1050" u="none" cap="none" strike="noStrike">
              <a:solidFill>
                <a:srgbClr val="002855"/>
              </a:solidFill>
              <a:latin typeface="Oxygen"/>
              <a:ea typeface="Oxygen"/>
              <a:cs typeface="Oxygen"/>
              <a:sym typeface="Oxygen"/>
            </a:endParaRPr>
          </a:p>
        </p:txBody>
      </p:sp>
      <p:sp>
        <p:nvSpPr>
          <p:cNvPr id="605" name="Google Shape;605;p21"/>
          <p:cNvSpPr txBox="1"/>
          <p:nvPr/>
        </p:nvSpPr>
        <p:spPr>
          <a:xfrm>
            <a:off x="768438" y="5920904"/>
            <a:ext cx="2030777"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Romain ROHART</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Analyst Manager</a:t>
            </a:r>
            <a:endParaRPr/>
          </a:p>
        </p:txBody>
      </p:sp>
      <p:sp>
        <p:nvSpPr>
          <p:cNvPr id="606" name="Google Shape;606;p21"/>
          <p:cNvSpPr txBox="1"/>
          <p:nvPr/>
        </p:nvSpPr>
        <p:spPr>
          <a:xfrm>
            <a:off x="4672034" y="5920904"/>
            <a:ext cx="1305856"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Lucas KRIEF</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Junior Analyst</a:t>
            </a:r>
            <a:endParaRPr b="0" i="0" sz="1050" u="none" cap="none" strike="noStrike">
              <a:solidFill>
                <a:srgbClr val="002855"/>
              </a:solidFill>
              <a:latin typeface="Oxygen"/>
              <a:ea typeface="Oxygen"/>
              <a:cs typeface="Oxygen"/>
              <a:sym typeface="Oxygen"/>
            </a:endParaRPr>
          </a:p>
        </p:txBody>
      </p:sp>
      <p:sp>
        <p:nvSpPr>
          <p:cNvPr id="607" name="Google Shape;607;p21"/>
          <p:cNvSpPr txBox="1"/>
          <p:nvPr/>
        </p:nvSpPr>
        <p:spPr>
          <a:xfrm>
            <a:off x="4684669" y="4083888"/>
            <a:ext cx="1611163" cy="430887"/>
          </a:xfrm>
          <a:prstGeom prst="rect">
            <a:avLst/>
          </a:prstGeom>
          <a:noFill/>
          <a:ln>
            <a:noFill/>
          </a:ln>
        </p:spPr>
        <p:txBody>
          <a:bodyPr anchorCtr="0" anchor="t" bIns="45700" lIns="44300" spcFirstLastPara="1" rIns="44300" wrap="square" tIns="4570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Romain DIETTERT</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Junior consultant</a:t>
            </a:r>
            <a:endParaRPr/>
          </a:p>
        </p:txBody>
      </p:sp>
      <p:sp>
        <p:nvSpPr>
          <p:cNvPr id="608" name="Google Shape;608;p21"/>
          <p:cNvSpPr txBox="1"/>
          <p:nvPr/>
        </p:nvSpPr>
        <p:spPr>
          <a:xfrm>
            <a:off x="2708585" y="5920903"/>
            <a:ext cx="1210172"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Safiatou BAH</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Senior Analyst</a:t>
            </a:r>
            <a:endParaRPr b="0" i="0" sz="1050" u="none" cap="none" strike="noStrike">
              <a:solidFill>
                <a:srgbClr val="002855"/>
              </a:solidFill>
              <a:latin typeface="Oxygen"/>
              <a:ea typeface="Oxygen"/>
              <a:cs typeface="Oxygen"/>
              <a:sym typeface="Oxygen"/>
            </a:endParaRPr>
          </a:p>
        </p:txBody>
      </p:sp>
      <p:sp>
        <p:nvSpPr>
          <p:cNvPr id="609" name="Google Shape;609;p21"/>
          <p:cNvSpPr txBox="1"/>
          <p:nvPr/>
        </p:nvSpPr>
        <p:spPr>
          <a:xfrm>
            <a:off x="768438" y="4520547"/>
            <a:ext cx="5590708" cy="31342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200"/>
              <a:buFont typeface="Oxygen"/>
              <a:buNone/>
            </a:pPr>
            <a:r>
              <a:rPr b="0" i="0" lang="fr-FR" sz="1200" u="none" cap="none" strike="noStrike">
                <a:solidFill>
                  <a:srgbClr val="004E9E"/>
                </a:solidFill>
                <a:latin typeface="Oxygen"/>
                <a:ea typeface="Oxygen"/>
                <a:cs typeface="Oxygen"/>
                <a:sym typeface="Oxygen"/>
              </a:rPr>
              <a:t>ANALYSIS AND RESEARCH DEPARTMENT</a:t>
            </a:r>
            <a:endParaRPr/>
          </a:p>
        </p:txBody>
      </p:sp>
      <p:sp>
        <p:nvSpPr>
          <p:cNvPr id="610" name="Google Shape;610;p21"/>
          <p:cNvSpPr txBox="1"/>
          <p:nvPr/>
        </p:nvSpPr>
        <p:spPr>
          <a:xfrm>
            <a:off x="8646979" y="996903"/>
            <a:ext cx="2962782" cy="31342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200"/>
              <a:buFont typeface="Oxygen"/>
              <a:buNone/>
            </a:pPr>
            <a:r>
              <a:rPr b="0" i="0" lang="fr-FR" sz="1200" u="none" cap="none" strike="noStrike">
                <a:solidFill>
                  <a:srgbClr val="004E9E"/>
                </a:solidFill>
                <a:latin typeface="Oxygen"/>
                <a:ea typeface="Oxygen"/>
                <a:cs typeface="Oxygen"/>
                <a:sym typeface="Oxygen"/>
              </a:rPr>
              <a:t>RETAIL LEASING DEPARTMENT</a:t>
            </a:r>
            <a:endParaRPr/>
          </a:p>
        </p:txBody>
      </p:sp>
      <p:sp>
        <p:nvSpPr>
          <p:cNvPr id="611" name="Google Shape;611;p21"/>
          <p:cNvSpPr txBox="1"/>
          <p:nvPr/>
        </p:nvSpPr>
        <p:spPr>
          <a:xfrm>
            <a:off x="768437" y="996903"/>
            <a:ext cx="3975396" cy="31342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200"/>
              <a:buFont typeface="Oxygen"/>
              <a:buNone/>
            </a:pPr>
            <a:r>
              <a:rPr b="0" i="0" lang="fr-FR" sz="1200" u="none" cap="none" strike="noStrike">
                <a:solidFill>
                  <a:srgbClr val="004E9E"/>
                </a:solidFill>
                <a:latin typeface="Oxygen"/>
                <a:ea typeface="Oxygen"/>
                <a:cs typeface="Oxygen"/>
                <a:sym typeface="Oxygen"/>
              </a:rPr>
              <a:t>BOARD</a:t>
            </a:r>
            <a:endParaRPr/>
          </a:p>
        </p:txBody>
      </p:sp>
      <p:sp>
        <p:nvSpPr>
          <p:cNvPr id="612" name="Google Shape;612;p21"/>
          <p:cNvSpPr txBox="1"/>
          <p:nvPr/>
        </p:nvSpPr>
        <p:spPr>
          <a:xfrm>
            <a:off x="4679658" y="996903"/>
            <a:ext cx="3632150" cy="31342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200"/>
              <a:buFont typeface="Oxygen"/>
              <a:buNone/>
            </a:pPr>
            <a:r>
              <a:rPr b="0" i="0" lang="fr-FR" sz="1200" u="none" cap="none" strike="noStrike">
                <a:solidFill>
                  <a:srgbClr val="004E9E"/>
                </a:solidFill>
                <a:latin typeface="Oxygen"/>
                <a:ea typeface="Oxygen"/>
                <a:cs typeface="Oxygen"/>
                <a:sym typeface="Oxygen"/>
              </a:rPr>
              <a:t>CAPITAL MARKET DEPARTMENT</a:t>
            </a:r>
            <a:endParaRPr/>
          </a:p>
        </p:txBody>
      </p:sp>
      <p:cxnSp>
        <p:nvCxnSpPr>
          <p:cNvPr id="613" name="Google Shape;613;p21"/>
          <p:cNvCxnSpPr/>
          <p:nvPr/>
        </p:nvCxnSpPr>
        <p:spPr>
          <a:xfrm>
            <a:off x="800242" y="1292570"/>
            <a:ext cx="2930977" cy="0"/>
          </a:xfrm>
          <a:prstGeom prst="straightConnector1">
            <a:avLst/>
          </a:prstGeom>
          <a:noFill/>
          <a:ln cap="flat" cmpd="sng" w="9525">
            <a:solidFill>
              <a:schemeClr val="accent1"/>
            </a:solidFill>
            <a:prstDash val="solid"/>
            <a:miter lim="800000"/>
            <a:headEnd len="sm" w="sm" type="none"/>
            <a:tailEnd len="sm" w="sm" type="none"/>
          </a:ln>
        </p:spPr>
      </p:cxnSp>
      <p:cxnSp>
        <p:nvCxnSpPr>
          <p:cNvPr id="614" name="Google Shape;614;p21"/>
          <p:cNvCxnSpPr/>
          <p:nvPr/>
        </p:nvCxnSpPr>
        <p:spPr>
          <a:xfrm>
            <a:off x="4672034" y="1292570"/>
            <a:ext cx="2965240" cy="0"/>
          </a:xfrm>
          <a:prstGeom prst="straightConnector1">
            <a:avLst/>
          </a:prstGeom>
          <a:noFill/>
          <a:ln cap="flat" cmpd="sng" w="9525">
            <a:solidFill>
              <a:schemeClr val="accent1"/>
            </a:solidFill>
            <a:prstDash val="solid"/>
            <a:miter lim="800000"/>
            <a:headEnd len="sm" w="sm" type="none"/>
            <a:tailEnd len="sm" w="sm" type="none"/>
          </a:ln>
        </p:spPr>
      </p:cxnSp>
      <p:cxnSp>
        <p:nvCxnSpPr>
          <p:cNvPr id="615" name="Google Shape;615;p21"/>
          <p:cNvCxnSpPr/>
          <p:nvPr/>
        </p:nvCxnSpPr>
        <p:spPr>
          <a:xfrm>
            <a:off x="8646980" y="1292570"/>
            <a:ext cx="2691315" cy="0"/>
          </a:xfrm>
          <a:prstGeom prst="straightConnector1">
            <a:avLst/>
          </a:prstGeom>
          <a:noFill/>
          <a:ln cap="flat" cmpd="sng" w="9525">
            <a:solidFill>
              <a:schemeClr val="accent1"/>
            </a:solidFill>
            <a:prstDash val="solid"/>
            <a:miter lim="800000"/>
            <a:headEnd len="sm" w="sm" type="none"/>
            <a:tailEnd len="sm" w="sm" type="none"/>
          </a:ln>
        </p:spPr>
      </p:cxnSp>
      <p:cxnSp>
        <p:nvCxnSpPr>
          <p:cNvPr id="616" name="Google Shape;616;p21"/>
          <p:cNvCxnSpPr/>
          <p:nvPr/>
        </p:nvCxnSpPr>
        <p:spPr>
          <a:xfrm>
            <a:off x="860369" y="4842697"/>
            <a:ext cx="6811896" cy="8729"/>
          </a:xfrm>
          <a:prstGeom prst="straightConnector1">
            <a:avLst/>
          </a:prstGeom>
          <a:noFill/>
          <a:ln cap="flat" cmpd="sng" w="9525">
            <a:solidFill>
              <a:schemeClr val="accent1"/>
            </a:solidFill>
            <a:prstDash val="solid"/>
            <a:miter lim="800000"/>
            <a:headEnd len="sm" w="sm" type="none"/>
            <a:tailEnd len="sm" w="sm" type="none"/>
          </a:ln>
        </p:spPr>
      </p:cxnSp>
      <p:sp>
        <p:nvSpPr>
          <p:cNvPr id="617" name="Google Shape;617;p21"/>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5/ UP! REAL.ESTATE</a:t>
            </a:r>
            <a:endParaRPr/>
          </a:p>
        </p:txBody>
      </p:sp>
      <p:sp>
        <p:nvSpPr>
          <p:cNvPr id="618" name="Google Shape;618;p21"/>
          <p:cNvSpPr/>
          <p:nvPr/>
        </p:nvSpPr>
        <p:spPr>
          <a:xfrm>
            <a:off x="767214" y="407872"/>
            <a:ext cx="9120705" cy="332526"/>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NOTRE ÉQUIPE</a:t>
            </a:r>
            <a:endParaRPr/>
          </a:p>
        </p:txBody>
      </p:sp>
      <p:cxnSp>
        <p:nvCxnSpPr>
          <p:cNvPr id="619" name="Google Shape;619;p21"/>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620" name="Google Shape;620;p21"/>
          <p:cNvSpPr txBox="1"/>
          <p:nvPr/>
        </p:nvSpPr>
        <p:spPr>
          <a:xfrm>
            <a:off x="6649957" y="4083888"/>
            <a:ext cx="1611163" cy="430887"/>
          </a:xfrm>
          <a:prstGeom prst="rect">
            <a:avLst/>
          </a:prstGeom>
          <a:noFill/>
          <a:ln>
            <a:noFill/>
          </a:ln>
        </p:spPr>
        <p:txBody>
          <a:bodyPr anchorCtr="0" anchor="t" bIns="45700" lIns="44300" spcFirstLastPara="1" rIns="44300" wrap="square" tIns="4570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Elie ANCELIN</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Intern consultant</a:t>
            </a:r>
            <a:endParaRPr/>
          </a:p>
        </p:txBody>
      </p:sp>
      <p:sp>
        <p:nvSpPr>
          <p:cNvPr id="621" name="Google Shape;621;p21"/>
          <p:cNvSpPr txBox="1"/>
          <p:nvPr/>
        </p:nvSpPr>
        <p:spPr>
          <a:xfrm>
            <a:off x="6656222" y="5868565"/>
            <a:ext cx="1305856" cy="430948"/>
          </a:xfrm>
          <a:prstGeom prst="rect">
            <a:avLst/>
          </a:prstGeom>
          <a:noFill/>
          <a:ln>
            <a:noFill/>
          </a:ln>
        </p:spPr>
        <p:txBody>
          <a:bodyPr anchorCtr="0" anchor="t" bIns="45750" lIns="45750" spcFirstLastPara="1" rIns="45750" wrap="square" tIns="45750">
            <a:spAutoFit/>
          </a:bodyPr>
          <a:lstStyle/>
          <a:p>
            <a:pPr indent="0" lvl="0" marL="0" marR="0" rtl="0" algn="l">
              <a:lnSpc>
                <a:spcPct val="100000"/>
              </a:lnSpc>
              <a:spcBef>
                <a:spcPts val="0"/>
              </a:spcBef>
              <a:spcAft>
                <a:spcPts val="0"/>
              </a:spcAft>
              <a:buClr>
                <a:srgbClr val="95B3D7"/>
              </a:buClr>
              <a:buSzPts val="1100"/>
              <a:buFont typeface="Oxygen"/>
              <a:buNone/>
            </a:pPr>
            <a:r>
              <a:rPr b="1" i="0" lang="fr-FR" sz="1100" u="none" cap="none" strike="noStrike">
                <a:solidFill>
                  <a:srgbClr val="002855"/>
                </a:solidFill>
                <a:latin typeface="Oxygen"/>
                <a:ea typeface="Oxygen"/>
                <a:cs typeface="Oxygen"/>
                <a:sym typeface="Oxygen"/>
              </a:rPr>
              <a:t>Baptiste FOULON</a:t>
            </a:r>
            <a:endParaRPr/>
          </a:p>
          <a:p>
            <a:pPr indent="0" lvl="0" marL="0" marR="0" rtl="0" algn="l">
              <a:lnSpc>
                <a:spcPct val="100000"/>
              </a:lnSpc>
              <a:spcBef>
                <a:spcPts val="0"/>
              </a:spcBef>
              <a:spcAft>
                <a:spcPts val="0"/>
              </a:spcAft>
              <a:buClr>
                <a:srgbClr val="95B3D7"/>
              </a:buClr>
              <a:buSzPts val="1050"/>
              <a:buFont typeface="Oxygen"/>
              <a:buNone/>
            </a:pPr>
            <a:r>
              <a:rPr b="0" i="0" lang="fr-FR" sz="1050" u="none" cap="none" strike="noStrike">
                <a:solidFill>
                  <a:srgbClr val="002855"/>
                </a:solidFill>
                <a:latin typeface="Oxygen"/>
                <a:ea typeface="Oxygen"/>
                <a:cs typeface="Oxygen"/>
                <a:sym typeface="Oxygen"/>
              </a:rPr>
              <a:t>Intern Analyst</a:t>
            </a:r>
            <a:endParaRPr b="0" i="0" sz="1050" u="none" cap="none" strike="noStrike">
              <a:solidFill>
                <a:srgbClr val="002855"/>
              </a:solidFill>
              <a:latin typeface="Oxygen"/>
              <a:ea typeface="Oxygen"/>
              <a:cs typeface="Oxygen"/>
              <a:sym typeface="Oxyge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5" name="Shape 625"/>
        <p:cNvGrpSpPr/>
        <p:nvPr/>
      </p:nvGrpSpPr>
      <p:grpSpPr>
        <a:xfrm>
          <a:off x="0" y="0"/>
          <a:ext cx="0" cy="0"/>
          <a:chOff x="0" y="0"/>
          <a:chExt cx="0" cy="0"/>
        </a:xfrm>
      </p:grpSpPr>
      <p:pic>
        <p:nvPicPr>
          <p:cNvPr descr="Extérieur d’un bâtiment sur un ciel bleu clair" id="626" name="Google Shape;626;p22"/>
          <p:cNvPicPr preferRelativeResize="0"/>
          <p:nvPr/>
        </p:nvPicPr>
        <p:blipFill rotWithShape="1">
          <a:blip r:embed="rId3">
            <a:alphaModFix/>
          </a:blip>
          <a:srcRect b="15044" l="0" r="0" t="0"/>
          <a:stretch/>
        </p:blipFill>
        <p:spPr>
          <a:xfrm>
            <a:off x="0" y="0"/>
            <a:ext cx="12192000" cy="6858000"/>
          </a:xfrm>
          <a:prstGeom prst="rect">
            <a:avLst/>
          </a:prstGeom>
          <a:noFill/>
          <a:ln>
            <a:noFill/>
          </a:ln>
        </p:spPr>
      </p:pic>
      <p:sp>
        <p:nvSpPr>
          <p:cNvPr id="627" name="Google Shape;627;p22"/>
          <p:cNvSpPr/>
          <p:nvPr/>
        </p:nvSpPr>
        <p:spPr>
          <a:xfrm>
            <a:off x="3140529" y="0"/>
            <a:ext cx="5910943" cy="6858000"/>
          </a:xfrm>
          <a:prstGeom prst="rect">
            <a:avLst/>
          </a:prstGeom>
          <a:solidFill>
            <a:srgbClr val="00285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28" name="Google Shape;628;p22"/>
          <p:cNvPicPr preferRelativeResize="0"/>
          <p:nvPr/>
        </p:nvPicPr>
        <p:blipFill rotWithShape="1">
          <a:blip r:embed="rId4">
            <a:alphaModFix/>
          </a:blip>
          <a:srcRect b="23750" l="26067" r="25699" t="26422"/>
          <a:stretch/>
        </p:blipFill>
        <p:spPr>
          <a:xfrm>
            <a:off x="3912843" y="951680"/>
            <a:ext cx="4366314" cy="3383014"/>
          </a:xfrm>
          <a:prstGeom prst="rect">
            <a:avLst/>
          </a:prstGeom>
          <a:noFill/>
          <a:ln>
            <a:noFill/>
          </a:ln>
        </p:spPr>
      </p:pic>
      <p:sp>
        <p:nvSpPr>
          <p:cNvPr id="629" name="Google Shape;629;p22"/>
          <p:cNvSpPr txBox="1"/>
          <p:nvPr/>
        </p:nvSpPr>
        <p:spPr>
          <a:xfrm>
            <a:off x="4831872" y="4334694"/>
            <a:ext cx="2528256"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Oxygen"/>
              <a:buNone/>
            </a:pPr>
            <a:r>
              <a:rPr b="1" i="0" lang="fr-FR" sz="1400" u="none" cap="none" strike="noStrike">
                <a:solidFill>
                  <a:srgbClr val="FFFFFF"/>
                </a:solidFill>
                <a:latin typeface="Oxygen"/>
                <a:ea typeface="Oxygen"/>
                <a:cs typeface="Oxygen"/>
                <a:sym typeface="Oxygen"/>
              </a:rPr>
              <a:t>15-17 rue Scribe, 75009 Paris</a:t>
            </a:r>
            <a:endParaRPr/>
          </a:p>
          <a:p>
            <a:pPr indent="0" lvl="0" marL="0" marR="0" rtl="0" algn="ctr">
              <a:lnSpc>
                <a:spcPct val="100000"/>
              </a:lnSpc>
              <a:spcBef>
                <a:spcPts val="0"/>
              </a:spcBef>
              <a:spcAft>
                <a:spcPts val="0"/>
              </a:spcAft>
              <a:buClr>
                <a:srgbClr val="FFFFFF"/>
              </a:buClr>
              <a:buSzPts val="1400"/>
              <a:buFont typeface="Oxygen"/>
              <a:buNone/>
            </a:pPr>
            <a:r>
              <a:rPr b="0" i="0" lang="fr-FR" sz="1400" u="none" cap="none" strike="noStrike">
                <a:solidFill>
                  <a:srgbClr val="FFFFFF"/>
                </a:solidFill>
                <a:latin typeface="Oxygen"/>
                <a:ea typeface="Oxygen"/>
                <a:cs typeface="Oxygen"/>
                <a:sym typeface="Oxygen"/>
              </a:rPr>
              <a:t>+33 1 86 26 18 29</a:t>
            </a:r>
            <a:endParaRPr/>
          </a:p>
          <a:p>
            <a:pPr indent="0" lvl="0" marL="0" marR="0" rtl="0" algn="ctr">
              <a:lnSpc>
                <a:spcPct val="100000"/>
              </a:lnSpc>
              <a:spcBef>
                <a:spcPts val="0"/>
              </a:spcBef>
              <a:spcAft>
                <a:spcPts val="0"/>
              </a:spcAft>
              <a:buClr>
                <a:srgbClr val="FFFFFF"/>
              </a:buClr>
              <a:buSzPts val="1400"/>
              <a:buFont typeface="Oxygen"/>
              <a:buNone/>
            </a:pPr>
            <a:r>
              <a:rPr b="0" i="0" lang="fr-FR" sz="1400" u="none" cap="none" strike="noStrike">
                <a:solidFill>
                  <a:srgbClr val="FFFFFF"/>
                </a:solidFill>
                <a:latin typeface="Oxygen"/>
                <a:ea typeface="Oxygen"/>
                <a:cs typeface="Oxygen"/>
                <a:sym typeface="Oxygen"/>
              </a:rPr>
              <a:t>uprealestate.fr</a:t>
            </a:r>
            <a:endParaRPr b="0" i="0" sz="1400" u="none" cap="none" strike="noStrike">
              <a:solidFill>
                <a:srgbClr val="FFFFFF"/>
              </a:solidFill>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Données et graphiques flous sur les marchés boursiers financiers" id="132" name="Google Shape;132;p3"/>
          <p:cNvPicPr preferRelativeResize="0"/>
          <p:nvPr/>
        </p:nvPicPr>
        <p:blipFill rotWithShape="1">
          <a:blip r:embed="rId3">
            <a:alphaModFix/>
          </a:blip>
          <a:srcRect b="17122" l="0" r="0" t="0"/>
          <a:stretch/>
        </p:blipFill>
        <p:spPr>
          <a:xfrm>
            <a:off x="-2" y="0"/>
            <a:ext cx="12192002" cy="6858000"/>
          </a:xfrm>
          <a:prstGeom prst="rect">
            <a:avLst/>
          </a:prstGeom>
          <a:noFill/>
          <a:ln>
            <a:noFill/>
          </a:ln>
        </p:spPr>
      </p:pic>
      <p:sp>
        <p:nvSpPr>
          <p:cNvPr id="133" name="Google Shape;133;p3"/>
          <p:cNvSpPr/>
          <p:nvPr/>
        </p:nvSpPr>
        <p:spPr>
          <a:xfrm rot="5400000">
            <a:off x="3746707" y="-2035766"/>
            <a:ext cx="2943867" cy="7015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15" u="none" cap="none" strike="noStrike">
              <a:solidFill>
                <a:schemeClr val="lt1"/>
              </a:solidFill>
              <a:latin typeface="Calibri"/>
              <a:ea typeface="Calibri"/>
              <a:cs typeface="Calibri"/>
              <a:sym typeface="Calibri"/>
            </a:endParaRPr>
          </a:p>
        </p:txBody>
      </p:sp>
      <p:grpSp>
        <p:nvGrpSpPr>
          <p:cNvPr id="134" name="Google Shape;134;p3"/>
          <p:cNvGrpSpPr/>
          <p:nvPr/>
        </p:nvGrpSpPr>
        <p:grpSpPr>
          <a:xfrm>
            <a:off x="2204089" y="738241"/>
            <a:ext cx="6657159" cy="1858945"/>
            <a:chOff x="5336844" y="2434706"/>
            <a:chExt cx="6900183" cy="1510393"/>
          </a:xfrm>
        </p:grpSpPr>
        <p:sp>
          <p:nvSpPr>
            <p:cNvPr id="135" name="Google Shape;135;p3"/>
            <p:cNvSpPr txBox="1"/>
            <p:nvPr/>
          </p:nvSpPr>
          <p:spPr>
            <a:xfrm>
              <a:off x="5336844" y="3089053"/>
              <a:ext cx="6900183" cy="856046"/>
            </a:xfrm>
            <a:prstGeom prst="rect">
              <a:avLst/>
            </a:prstGeom>
            <a:noFill/>
            <a:ln>
              <a:noFill/>
            </a:ln>
          </p:spPr>
          <p:txBody>
            <a:bodyPr anchorCtr="0" anchor="t" bIns="221525" lIns="88600" spcFirstLastPara="1" rIns="88600" wrap="square" tIns="221525">
              <a:spAutoFit/>
            </a:bodyPr>
            <a:lstStyle/>
            <a:p>
              <a:pPr indent="0" lvl="0" marL="0" marR="0" rtl="0" algn="l">
                <a:spcBef>
                  <a:spcPts val="0"/>
                </a:spcBef>
                <a:spcAft>
                  <a:spcPts val="0"/>
                </a:spcAft>
                <a:buNone/>
              </a:pPr>
              <a:r>
                <a:rPr b="1" i="0" lang="fr-FR" sz="4000" u="none" cap="none" strike="noStrike">
                  <a:solidFill>
                    <a:srgbClr val="002855"/>
                  </a:solidFill>
                  <a:latin typeface="Oxygen"/>
                  <a:ea typeface="Oxygen"/>
                  <a:cs typeface="Oxygen"/>
                  <a:sym typeface="Oxygen"/>
                </a:rPr>
                <a:t>Conjoncture économique</a:t>
              </a:r>
              <a:endParaRPr/>
            </a:p>
          </p:txBody>
        </p:sp>
        <p:sp>
          <p:nvSpPr>
            <p:cNvPr id="136" name="Google Shape;136;p3"/>
            <p:cNvSpPr txBox="1"/>
            <p:nvPr/>
          </p:nvSpPr>
          <p:spPr>
            <a:xfrm>
              <a:off x="5336844" y="2434706"/>
              <a:ext cx="6358516" cy="854819"/>
            </a:xfrm>
            <a:prstGeom prst="rect">
              <a:avLst/>
            </a:prstGeom>
            <a:solidFill>
              <a:schemeClr val="lt1"/>
            </a:solidFill>
            <a:ln>
              <a:noFill/>
            </a:ln>
          </p:spPr>
          <p:txBody>
            <a:bodyPr anchorCtr="0" anchor="t" bIns="63750" lIns="88600" spcFirstLastPara="1" rIns="88600" wrap="square" tIns="63750">
              <a:spAutoFit/>
            </a:bodyPr>
            <a:lstStyle/>
            <a:p>
              <a:pPr indent="0" lvl="0" marL="0" marR="0" rtl="0" algn="l">
                <a:spcBef>
                  <a:spcPts val="0"/>
                </a:spcBef>
                <a:spcAft>
                  <a:spcPts val="0"/>
                </a:spcAft>
                <a:buNone/>
              </a:pPr>
              <a:r>
                <a:rPr b="0" i="0" lang="fr-FR" sz="2000" u="none" cap="none" strike="noStrike">
                  <a:solidFill>
                    <a:srgbClr val="004E9E"/>
                  </a:solidFill>
                  <a:latin typeface="Oxygen"/>
                  <a:ea typeface="Oxygen"/>
                  <a:cs typeface="Oxygen"/>
                  <a:sym typeface="Oxygen"/>
                </a:rPr>
                <a:t>Marché de l’investissement en immobilier </a:t>
              </a:r>
              <a:br>
                <a:rPr b="0" i="0" lang="fr-FR" sz="2000" u="none" cap="none" strike="noStrike">
                  <a:solidFill>
                    <a:srgbClr val="004E9E"/>
                  </a:solidFill>
                  <a:latin typeface="Oxygen"/>
                  <a:ea typeface="Oxygen"/>
                  <a:cs typeface="Oxygen"/>
                  <a:sym typeface="Oxygen"/>
                </a:rPr>
              </a:br>
              <a:r>
                <a:rPr b="0" i="0" lang="fr-FR" sz="2000" u="none" cap="none" strike="noStrike">
                  <a:solidFill>
                    <a:srgbClr val="004E9E"/>
                  </a:solidFill>
                  <a:latin typeface="Oxygen"/>
                  <a:ea typeface="Oxygen"/>
                  <a:cs typeface="Oxygen"/>
                  <a:sym typeface="Oxygen"/>
                </a:rPr>
                <a:t>logistique &amp; industriel</a:t>
              </a:r>
              <a:endParaRPr/>
            </a:p>
            <a:p>
              <a:pPr indent="0" lvl="0" marL="0" marR="0" rtl="0" algn="l">
                <a:spcBef>
                  <a:spcPts val="0"/>
                </a:spcBef>
                <a:spcAft>
                  <a:spcPts val="0"/>
                </a:spcAft>
                <a:buNone/>
              </a:pPr>
              <a:r>
                <a:rPr b="0" i="0" lang="fr-FR" sz="2000" u="none" cap="none" strike="noStrike">
                  <a:solidFill>
                    <a:srgbClr val="004E9E"/>
                  </a:solidFill>
                  <a:latin typeface="Oxygen"/>
                  <a:ea typeface="Oxygen"/>
                  <a:cs typeface="Oxygen"/>
                  <a:sym typeface="Oxygen"/>
                </a:rPr>
                <a:t>France 2023</a:t>
              </a:r>
              <a:endParaRPr/>
            </a:p>
          </p:txBody>
        </p:sp>
      </p:grpSp>
      <p:pic>
        <p:nvPicPr>
          <p:cNvPr id="137" name="Google Shape;137;p3"/>
          <p:cNvPicPr preferRelativeResize="0"/>
          <p:nvPr/>
        </p:nvPicPr>
        <p:blipFill rotWithShape="1">
          <a:blip r:embed="rId4">
            <a:alphaModFix/>
          </a:blip>
          <a:srcRect b="0" l="0" r="0" t="0"/>
          <a:stretch/>
        </p:blipFill>
        <p:spPr>
          <a:xfrm>
            <a:off x="9943191" y="-354001"/>
            <a:ext cx="2737610" cy="2053207"/>
          </a:xfrm>
          <a:prstGeom prst="rect">
            <a:avLst/>
          </a:prstGeom>
          <a:noFill/>
          <a:ln>
            <a:noFill/>
          </a:ln>
        </p:spPr>
      </p:pic>
      <p:cxnSp>
        <p:nvCxnSpPr>
          <p:cNvPr id="138" name="Google Shape;138;p3"/>
          <p:cNvCxnSpPr/>
          <p:nvPr/>
        </p:nvCxnSpPr>
        <p:spPr>
          <a:xfrm>
            <a:off x="1710940" y="3102964"/>
            <a:ext cx="7015401"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4"/>
          <p:cNvGrpSpPr/>
          <p:nvPr/>
        </p:nvGrpSpPr>
        <p:grpSpPr>
          <a:xfrm>
            <a:off x="6591895" y="1390252"/>
            <a:ext cx="4971326" cy="2636421"/>
            <a:chOff x="6591895" y="1308841"/>
            <a:chExt cx="5272209" cy="2795987"/>
          </a:xfrm>
        </p:grpSpPr>
        <p:pic>
          <p:nvPicPr>
            <p:cNvPr descr="Une image contenant carte, texte, atlas&#10;&#10;Description générée automatiquement" id="145" name="Google Shape;145;p4"/>
            <p:cNvPicPr preferRelativeResize="0"/>
            <p:nvPr/>
          </p:nvPicPr>
          <p:blipFill rotWithShape="1">
            <a:blip r:embed="rId3">
              <a:alphaModFix/>
            </a:blip>
            <a:srcRect b="0" l="0" r="0" t="5934"/>
            <a:stretch/>
          </p:blipFill>
          <p:spPr>
            <a:xfrm>
              <a:off x="6656737" y="1308841"/>
              <a:ext cx="5207367" cy="2795987"/>
            </a:xfrm>
            <a:prstGeom prst="rect">
              <a:avLst/>
            </a:prstGeom>
            <a:noFill/>
            <a:ln>
              <a:noFill/>
            </a:ln>
          </p:spPr>
        </p:pic>
        <p:sp>
          <p:nvSpPr>
            <p:cNvPr id="146" name="Google Shape;146;p4"/>
            <p:cNvSpPr/>
            <p:nvPr/>
          </p:nvSpPr>
          <p:spPr>
            <a:xfrm>
              <a:off x="6591895" y="3598371"/>
              <a:ext cx="817401" cy="4695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47" name="Google Shape;147;p4"/>
          <p:cNvSpPr txBox="1"/>
          <p:nvPr/>
        </p:nvSpPr>
        <p:spPr>
          <a:xfrm>
            <a:off x="767215" y="988160"/>
            <a:ext cx="2699006" cy="3989492"/>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CONTEXTE ÉCONOMIQUE DÉFAVORABLE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Si le début d’année 2023 avait fait preuve d’une certaine résilience avec un recul de l’inflation, la hausse continue des taux directeurs des banques centrales et le ralentissement de la dynamique chinoise à partir de la mi-année ont de nouveau secoué l’économie mondiale.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Initialement estimée à +3,5%, la croissance annuelle s’est finalement établit à +3,1%,, marquée par : </a:t>
            </a:r>
            <a:endParaRPr/>
          </a:p>
          <a:p>
            <a:pPr indent="-228600" lvl="0" marL="228600" marR="9374" rtl="0" algn="just">
              <a:lnSpc>
                <a:spcPct val="105900"/>
              </a:lnSpc>
              <a:spcBef>
                <a:spcPts val="1500"/>
              </a:spcBef>
              <a:spcAft>
                <a:spcPts val="0"/>
              </a:spcAft>
              <a:buClr>
                <a:srgbClr val="004E9E"/>
              </a:buClr>
              <a:buSzPts val="900"/>
              <a:buFont typeface="Calibri"/>
              <a:buAutoNum type="arabicPeriod"/>
            </a:pPr>
            <a:r>
              <a:rPr b="1" i="0" lang="fr-FR" sz="900" u="none" cap="none" strike="noStrike">
                <a:solidFill>
                  <a:srgbClr val="004E9E"/>
                </a:solidFill>
                <a:latin typeface="Oxygen"/>
                <a:ea typeface="Oxygen"/>
                <a:cs typeface="Oxygen"/>
                <a:sym typeface="Oxygen"/>
              </a:rPr>
              <a:t>UNE INFLATION PERSISTANTE</a:t>
            </a:r>
            <a:endParaRPr/>
          </a:p>
          <a:p>
            <a:pPr indent="0" lvl="0" marL="0" marR="9374" rtl="0" algn="just">
              <a:lnSpc>
                <a:spcPct val="105900"/>
              </a:lnSpc>
              <a:spcBef>
                <a:spcPts val="738"/>
              </a:spcBef>
              <a:spcAft>
                <a:spcPts val="0"/>
              </a:spcAft>
              <a:buClr>
                <a:srgbClr val="004E9E"/>
              </a:buClr>
              <a:buSzPts val="900"/>
              <a:buFont typeface="Oxygen"/>
              <a:buNone/>
            </a:pPr>
            <a:r>
              <a:rPr b="0" i="0" lang="fr-FR" sz="900" u="none" cap="none" strike="noStrike">
                <a:solidFill>
                  <a:srgbClr val="000000"/>
                </a:solidFill>
                <a:latin typeface="Oxygen"/>
                <a:ea typeface="Oxygen"/>
                <a:cs typeface="Oxygen"/>
                <a:sym typeface="Oxygen"/>
              </a:rPr>
              <a:t>Après une hausse continue de l’inflation en 2022, la tendance s’est inversée en 2023 notamment grâce au recul du prix de l’énergie. </a:t>
            </a:r>
            <a:endParaRPr/>
          </a:p>
          <a:p>
            <a:pPr indent="0" lvl="0" marL="0" marR="9374" rtl="0" algn="just">
              <a:lnSpc>
                <a:spcPct val="105900"/>
              </a:lnSpc>
              <a:spcBef>
                <a:spcPts val="738"/>
              </a:spcBef>
              <a:spcAft>
                <a:spcPts val="0"/>
              </a:spcAft>
              <a:buClr>
                <a:srgbClr val="004E9E"/>
              </a:buClr>
              <a:buSzPts val="900"/>
              <a:buFont typeface="Oxygen"/>
              <a:buNone/>
            </a:pPr>
            <a:r>
              <a:rPr b="0" i="0" lang="fr-FR" sz="900" u="none" cap="none" strike="noStrike">
                <a:solidFill>
                  <a:srgbClr val="000000"/>
                </a:solidFill>
                <a:latin typeface="Oxygen"/>
                <a:ea typeface="Oxygen"/>
                <a:cs typeface="Oxygen"/>
                <a:sym typeface="Oxygen"/>
              </a:rPr>
              <a:t>L’inflation générale a ainsi diminué au long de l’année, atteignant +7,4% dans les pays de l’OCDE (vs +9,5% en 2022). </a:t>
            </a:r>
            <a:endParaRPr/>
          </a:p>
          <a:p>
            <a:pPr indent="0" lvl="0" marL="0" marR="9374" rtl="0" algn="just">
              <a:lnSpc>
                <a:spcPct val="105900"/>
              </a:lnSpc>
              <a:spcBef>
                <a:spcPts val="738"/>
              </a:spcBef>
              <a:spcAft>
                <a:spcPts val="0"/>
              </a:spcAft>
              <a:buClr>
                <a:srgbClr val="3F3F3F"/>
              </a:buClr>
              <a:buSzPts val="900"/>
              <a:buFont typeface="Oxygen"/>
              <a:buNone/>
            </a:pPr>
            <a:r>
              <a:rPr b="0" i="0" lang="fr-FR" sz="900" u="none" cap="none" strike="noStrike">
                <a:solidFill>
                  <a:srgbClr val="000000"/>
                </a:solidFill>
                <a:latin typeface="Oxygen"/>
                <a:ea typeface="Oxygen"/>
                <a:cs typeface="Oxygen"/>
                <a:sym typeface="Oxygen"/>
              </a:rPr>
              <a:t>Cette tendance baissière reste toutefois fragile tant elle dépend des évènements extérieurs. L’inflation globale est toujours à un niveau excessivement élevé, accompagnée d’une inflation sous-jacente persistante.</a:t>
            </a:r>
            <a:endParaRPr/>
          </a:p>
        </p:txBody>
      </p:sp>
      <p:sp>
        <p:nvSpPr>
          <p:cNvPr id="148" name="Google Shape;148;p4"/>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149" name="Google Shape;149;p4"/>
          <p:cNvSpPr/>
          <p:nvPr/>
        </p:nvSpPr>
        <p:spPr>
          <a:xfrm>
            <a:off x="767214" y="407871"/>
            <a:ext cx="9767175"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L’ÉCONOMIE MONDIALE AU RALENTI</a:t>
            </a:r>
            <a:endParaRPr/>
          </a:p>
        </p:txBody>
      </p:sp>
      <p:sp>
        <p:nvSpPr>
          <p:cNvPr id="150" name="Google Shape;150;p4"/>
          <p:cNvSpPr txBox="1"/>
          <p:nvPr/>
        </p:nvSpPr>
        <p:spPr>
          <a:xfrm>
            <a:off x="3711976" y="988160"/>
            <a:ext cx="2699006" cy="3675945"/>
          </a:xfrm>
          <a:prstGeom prst="rect">
            <a:avLst/>
          </a:prstGeom>
          <a:noFill/>
          <a:ln>
            <a:noFill/>
          </a:ln>
        </p:spPr>
        <p:txBody>
          <a:bodyPr anchorCtr="0" anchor="t" bIns="63750" lIns="88600" spcFirstLastPara="1" rIns="88600" wrap="square" tIns="63750">
            <a:spAutoFit/>
          </a:bodyPr>
          <a:lstStyle/>
          <a:p>
            <a:pPr indent="-228600" lvl="0" marL="228600" marR="9374" rtl="0" algn="just">
              <a:lnSpc>
                <a:spcPct val="105900"/>
              </a:lnSpc>
              <a:spcBef>
                <a:spcPts val="0"/>
              </a:spcBef>
              <a:spcAft>
                <a:spcPts val="0"/>
              </a:spcAft>
              <a:buClr>
                <a:srgbClr val="004E9E"/>
              </a:buClr>
              <a:buSzPts val="900"/>
              <a:buFont typeface="Calibri"/>
              <a:buAutoNum type="arabicPeriod" startAt="2"/>
            </a:pPr>
            <a:r>
              <a:rPr b="1" i="0" lang="fr-FR" sz="900" u="none" cap="none" strike="noStrike">
                <a:solidFill>
                  <a:srgbClr val="004E9E"/>
                </a:solidFill>
                <a:latin typeface="Oxygen"/>
                <a:ea typeface="Oxygen"/>
                <a:cs typeface="Oxygen"/>
                <a:sym typeface="Oxygen"/>
              </a:rPr>
              <a:t>DES MARCHÉS FINANCIERS FRAGILISÉS </a:t>
            </a:r>
            <a:endParaRPr/>
          </a:p>
          <a:p>
            <a:pPr indent="0" lvl="0" marL="0" marR="9374" rtl="0" algn="just">
              <a:lnSpc>
                <a:spcPct val="105900"/>
              </a:lnSpc>
              <a:spcBef>
                <a:spcPts val="738"/>
              </a:spcBef>
              <a:spcAft>
                <a:spcPts val="0"/>
              </a:spcAft>
              <a:buClr>
                <a:srgbClr val="3F3F3F"/>
              </a:buClr>
              <a:buSzPts val="900"/>
              <a:buFont typeface="Oxygen"/>
              <a:buNone/>
            </a:pPr>
            <a:r>
              <a:rPr b="0" i="0" lang="fr-FR" sz="900" u="none" cap="none" strike="noStrike">
                <a:solidFill>
                  <a:srgbClr val="000000"/>
                </a:solidFill>
                <a:latin typeface="Oxygen"/>
                <a:ea typeface="Oxygen"/>
                <a:cs typeface="Oxygen"/>
                <a:sym typeface="Oxygen"/>
              </a:rPr>
              <a:t>La majorité des banques centrales ont renforcé le resserrement monétaire amorcé en 2022, avec une hausse successive des taux directeurs. Cette politique visant à contrer l’inflation a mis à mal le secteur bancaire, entrainant notamment les difficultés de certaines banques (par exemple SVB et le Crédit Suisse). </a:t>
            </a:r>
            <a:endParaRPr/>
          </a:p>
          <a:p>
            <a:pPr indent="0" lvl="0" marL="0" marR="7615" rtl="0" algn="just">
              <a:lnSpc>
                <a:spcPct val="105900"/>
              </a:lnSpc>
              <a:spcBef>
                <a:spcPts val="738"/>
              </a:spcBef>
              <a:spcAft>
                <a:spcPts val="0"/>
              </a:spcAft>
              <a:buClr>
                <a:srgbClr val="3F3F3F"/>
              </a:buClr>
              <a:buSzPts val="900"/>
              <a:buFont typeface="Oxygen"/>
              <a:buNone/>
            </a:pPr>
            <a:r>
              <a:rPr b="0" i="0" lang="fr-FR" sz="900" u="none" cap="none" strike="noStrike">
                <a:solidFill>
                  <a:srgbClr val="000000"/>
                </a:solidFill>
                <a:latin typeface="Oxygen"/>
                <a:ea typeface="Oxygen"/>
                <a:cs typeface="Oxygen"/>
                <a:sym typeface="Oxygen"/>
              </a:rPr>
              <a:t>Sur la fin d’année, la stabilisation des taux et le recul de l’inflation laissent entrevoir des signes d’amélioration. La Fed anticipe une baisse des taux en 2024, quand la BCE reste prudente mais pourrait également baisser ses taux dès 2024.</a:t>
            </a:r>
            <a:endParaRPr/>
          </a:p>
          <a:p>
            <a:pPr indent="-228600" lvl="0" marL="228600" marR="7615" rtl="0" algn="just">
              <a:lnSpc>
                <a:spcPct val="105900"/>
              </a:lnSpc>
              <a:spcBef>
                <a:spcPts val="1500"/>
              </a:spcBef>
              <a:spcAft>
                <a:spcPts val="0"/>
              </a:spcAft>
              <a:buClr>
                <a:srgbClr val="004E9E"/>
              </a:buClr>
              <a:buSzPts val="900"/>
              <a:buFont typeface="Calibri"/>
              <a:buAutoNum type="arabicPeriod" startAt="3"/>
            </a:pPr>
            <a:r>
              <a:rPr b="1" i="0" lang="fr-FR" sz="900" u="none" cap="none" strike="noStrike">
                <a:solidFill>
                  <a:srgbClr val="004E9E"/>
                </a:solidFill>
                <a:latin typeface="Oxygen"/>
                <a:ea typeface="Oxygen"/>
                <a:cs typeface="Oxygen"/>
                <a:sym typeface="Oxygen"/>
              </a:rPr>
              <a:t>UN PANORAMA GÉOPOLITIQUE EN PLEINE FRAGMENTATION DÉFAVORABLE À UNE RELANCE ÉCONOMIQUE</a:t>
            </a:r>
            <a:endParaRPr/>
          </a:p>
          <a:p>
            <a:pPr indent="0" lvl="0" marL="0" marR="7615" rtl="0" algn="just">
              <a:lnSpc>
                <a:spcPct val="105900"/>
              </a:lnSpc>
              <a:spcBef>
                <a:spcPts val="813"/>
              </a:spcBef>
              <a:spcAft>
                <a:spcPts val="0"/>
              </a:spcAft>
              <a:buClr>
                <a:srgbClr val="3F3F3F"/>
              </a:buClr>
              <a:buSzPts val="900"/>
              <a:buFont typeface="Oxygen"/>
              <a:buNone/>
            </a:pPr>
            <a:r>
              <a:rPr b="0" i="0" lang="fr-FR" sz="900" u="none" cap="none" strike="noStrike">
                <a:solidFill>
                  <a:srgbClr val="000000"/>
                </a:solidFill>
                <a:latin typeface="Oxygen"/>
                <a:ea typeface="Oxygen"/>
                <a:cs typeface="Oxygen"/>
                <a:sym typeface="Oxygen"/>
              </a:rPr>
              <a:t>La multiplication des conflits armés témoigne également d’un climat économique hostile, avec l’absence d’une vision long-terme et d’une forte instabilité sur les prix des matières premières et de l’énergie.</a:t>
            </a:r>
            <a:endParaRPr b="1" i="0" sz="900" u="none" cap="none" strike="noStrike">
              <a:solidFill>
                <a:srgbClr val="004E9E"/>
              </a:solidFill>
              <a:highlight>
                <a:srgbClr val="00FF00"/>
              </a:highlight>
              <a:latin typeface="Oxygen"/>
              <a:ea typeface="Oxygen"/>
              <a:cs typeface="Oxygen"/>
              <a:sym typeface="Oxygen"/>
            </a:endParaRPr>
          </a:p>
        </p:txBody>
      </p:sp>
      <p:grpSp>
        <p:nvGrpSpPr>
          <p:cNvPr id="151" name="Google Shape;151;p4"/>
          <p:cNvGrpSpPr/>
          <p:nvPr/>
        </p:nvGrpSpPr>
        <p:grpSpPr>
          <a:xfrm>
            <a:off x="1088131" y="5463368"/>
            <a:ext cx="4945692" cy="526556"/>
            <a:chOff x="4167629" y="6032525"/>
            <a:chExt cx="4945692" cy="526556"/>
          </a:xfrm>
        </p:grpSpPr>
        <p:pic>
          <p:nvPicPr>
            <p:cNvPr descr="Calendrier journalier avec un remplissage uni" id="152" name="Google Shape;152;p4"/>
            <p:cNvPicPr preferRelativeResize="0"/>
            <p:nvPr/>
          </p:nvPicPr>
          <p:blipFill rotWithShape="1">
            <a:blip r:embed="rId4">
              <a:alphaModFix/>
            </a:blip>
            <a:srcRect b="0" l="0" r="0" t="0"/>
            <a:stretch/>
          </p:blipFill>
          <p:spPr>
            <a:xfrm>
              <a:off x="7055368" y="6053999"/>
              <a:ext cx="483608" cy="483608"/>
            </a:xfrm>
            <a:prstGeom prst="rect">
              <a:avLst/>
            </a:prstGeom>
            <a:noFill/>
            <a:ln>
              <a:noFill/>
            </a:ln>
          </p:spPr>
        </p:pic>
        <p:sp>
          <p:nvSpPr>
            <p:cNvPr id="153" name="Google Shape;153;p4"/>
            <p:cNvSpPr txBox="1"/>
            <p:nvPr/>
          </p:nvSpPr>
          <p:spPr>
            <a:xfrm>
              <a:off x="4606745" y="6032525"/>
              <a:ext cx="1908526" cy="526556"/>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+ 3,1% </a:t>
              </a:r>
              <a:endParaRPr/>
            </a:p>
            <a:p>
              <a:pPr indent="0" lvl="0" marL="0" marR="0" rtl="0" algn="l">
                <a:lnSpc>
                  <a:spcPct val="100000"/>
                </a:lnSpc>
                <a:spcBef>
                  <a:spcPts val="0"/>
                </a:spcBef>
                <a:spcAft>
                  <a:spcPts val="0"/>
                </a:spcAft>
                <a:buClr>
                  <a:srgbClr val="3F3F3F"/>
                </a:buClr>
                <a:buSzPts val="1108"/>
                <a:buFont typeface="Oxygen"/>
                <a:buNone/>
              </a:pPr>
              <a:r>
                <a:rPr b="0" i="0" lang="fr-FR" sz="1108" u="none" cap="none" strike="noStrike">
                  <a:solidFill>
                    <a:srgbClr val="3F3F3F"/>
                  </a:solidFill>
                  <a:latin typeface="Oxygen"/>
                  <a:ea typeface="Oxygen"/>
                  <a:cs typeface="Oxygen"/>
                  <a:sym typeface="Oxygen"/>
                </a:rPr>
                <a:t>Croissance mondiale 2023</a:t>
              </a:r>
              <a:endParaRPr/>
            </a:p>
          </p:txBody>
        </p:sp>
        <p:pic>
          <p:nvPicPr>
            <p:cNvPr descr="Globe terrestre : Europe et Afrique" id="154" name="Google Shape;154;p4"/>
            <p:cNvPicPr preferRelativeResize="0"/>
            <p:nvPr/>
          </p:nvPicPr>
          <p:blipFill rotWithShape="1">
            <a:blip r:embed="rId5">
              <a:alphaModFix/>
            </a:blip>
            <a:srcRect b="0" l="0" r="0" t="0"/>
            <a:stretch/>
          </p:blipFill>
          <p:spPr>
            <a:xfrm>
              <a:off x="4167629" y="6052111"/>
              <a:ext cx="487385" cy="487385"/>
            </a:xfrm>
            <a:prstGeom prst="rect">
              <a:avLst/>
            </a:prstGeom>
            <a:noFill/>
            <a:ln>
              <a:noFill/>
            </a:ln>
          </p:spPr>
        </p:pic>
        <p:sp>
          <p:nvSpPr>
            <p:cNvPr id="155" name="Google Shape;155;p4"/>
            <p:cNvSpPr txBox="1"/>
            <p:nvPr/>
          </p:nvSpPr>
          <p:spPr>
            <a:xfrm>
              <a:off x="7678127" y="6041983"/>
              <a:ext cx="1435194" cy="50764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354"/>
                <a:buFont typeface="Oxygen"/>
                <a:buNone/>
              </a:pPr>
              <a:r>
                <a:rPr b="1" i="0" lang="fr-FR" sz="1354" u="none" cap="none" strike="noStrike">
                  <a:solidFill>
                    <a:srgbClr val="004E9E"/>
                  </a:solidFill>
                  <a:latin typeface="Oxygen"/>
                  <a:ea typeface="Oxygen"/>
                  <a:cs typeface="Oxygen"/>
                  <a:sym typeface="Oxygen"/>
                </a:rPr>
                <a:t>+2,9% </a:t>
              </a:r>
              <a:endParaRPr/>
            </a:p>
            <a:p>
              <a:pPr indent="0" lvl="0" marL="0" marR="0" rtl="0" algn="l">
                <a:lnSpc>
                  <a:spcPct val="100000"/>
                </a:lnSpc>
                <a:spcBef>
                  <a:spcPts val="0"/>
                </a:spcBef>
                <a:spcAft>
                  <a:spcPts val="0"/>
                </a:spcAft>
                <a:buClr>
                  <a:srgbClr val="3F3F3F"/>
                </a:buClr>
                <a:buSzPts val="1108"/>
                <a:buFont typeface="Oxygen"/>
                <a:buNone/>
              </a:pPr>
              <a:r>
                <a:rPr b="0" i="0" lang="fr-FR" sz="1108" u="none" cap="none" strike="noStrike">
                  <a:solidFill>
                    <a:srgbClr val="3F3F3F"/>
                  </a:solidFill>
                  <a:latin typeface="Oxygen"/>
                  <a:ea typeface="Oxygen"/>
                  <a:cs typeface="Oxygen"/>
                  <a:sym typeface="Oxygen"/>
                </a:rPr>
                <a:t>Projections 2024</a:t>
              </a:r>
              <a:endParaRPr b="0" i="0" sz="1108" u="none" cap="none" strike="noStrike">
                <a:solidFill>
                  <a:srgbClr val="3F3F3F"/>
                </a:solidFill>
                <a:latin typeface="Calibri"/>
                <a:ea typeface="Calibri"/>
                <a:cs typeface="Calibri"/>
                <a:sym typeface="Calibri"/>
              </a:endParaRPr>
            </a:p>
          </p:txBody>
        </p:sp>
      </p:grpSp>
      <p:cxnSp>
        <p:nvCxnSpPr>
          <p:cNvPr id="156" name="Google Shape;156;p4"/>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graphicFrame>
        <p:nvGraphicFramePr>
          <p:cNvPr id="157" name="Google Shape;157;p4"/>
          <p:cNvGraphicFramePr/>
          <p:nvPr/>
        </p:nvGraphicFramePr>
        <p:xfrm>
          <a:off x="6656737" y="4544238"/>
          <a:ext cx="5207367" cy="1710814"/>
        </p:xfrm>
        <a:graphic>
          <a:graphicData uri="http://schemas.openxmlformats.org/drawingml/2006/chart">
            <c:chart r:id="rId6"/>
          </a:graphicData>
        </a:graphic>
      </p:graphicFrame>
      <p:sp>
        <p:nvSpPr>
          <p:cNvPr id="158" name="Google Shape;158;p4"/>
          <p:cNvSpPr txBox="1"/>
          <p:nvPr/>
        </p:nvSpPr>
        <p:spPr>
          <a:xfrm>
            <a:off x="10333185" y="6564679"/>
            <a:ext cx="1011815" cy="205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 : FMI, OCDE</a:t>
            </a:r>
            <a:endParaRPr/>
          </a:p>
        </p:txBody>
      </p:sp>
      <p:grpSp>
        <p:nvGrpSpPr>
          <p:cNvPr id="159" name="Google Shape;159;p4"/>
          <p:cNvGrpSpPr/>
          <p:nvPr/>
        </p:nvGrpSpPr>
        <p:grpSpPr>
          <a:xfrm>
            <a:off x="9108064" y="4083378"/>
            <a:ext cx="2682317" cy="184666"/>
            <a:chOff x="6770958" y="3866535"/>
            <a:chExt cx="2682317" cy="184666"/>
          </a:xfrm>
        </p:grpSpPr>
        <p:sp>
          <p:nvSpPr>
            <p:cNvPr id="160" name="Google Shape;160;p4"/>
            <p:cNvSpPr txBox="1"/>
            <p:nvPr/>
          </p:nvSpPr>
          <p:spPr>
            <a:xfrm>
              <a:off x="6819221" y="3866535"/>
              <a:ext cx="2634054"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Oxygen"/>
                <a:buNone/>
              </a:pPr>
              <a:r>
                <a:rPr b="0" i="0" lang="fr-FR" sz="600" u="none" cap="none" strike="noStrike">
                  <a:solidFill>
                    <a:srgbClr val="000000"/>
                  </a:solidFill>
                  <a:latin typeface="Oxygen"/>
                  <a:ea typeface="Oxygen"/>
                  <a:cs typeface="Oxygen"/>
                  <a:sym typeface="Oxygen"/>
                </a:rPr>
                <a:t>&gt;6%	3% - 6%	  0% - 3%	   -3% - 0%	     &lt;-3%	N/C</a:t>
              </a:r>
              <a:endParaRPr/>
            </a:p>
          </p:txBody>
        </p:sp>
        <p:sp>
          <p:nvSpPr>
            <p:cNvPr id="161" name="Google Shape;161;p4"/>
            <p:cNvSpPr/>
            <p:nvPr/>
          </p:nvSpPr>
          <p:spPr>
            <a:xfrm>
              <a:off x="6770958" y="3911663"/>
              <a:ext cx="89854" cy="94409"/>
            </a:xfrm>
            <a:prstGeom prst="ellipse">
              <a:avLst/>
            </a:prstGeom>
            <a:solidFill>
              <a:srgbClr val="0E72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 name="Google Shape;162;p4"/>
            <p:cNvSpPr/>
            <p:nvPr/>
          </p:nvSpPr>
          <p:spPr>
            <a:xfrm>
              <a:off x="7229117" y="3911490"/>
              <a:ext cx="89854" cy="94409"/>
            </a:xfrm>
            <a:prstGeom prst="ellipse">
              <a:avLst/>
            </a:prstGeom>
            <a:solidFill>
              <a:srgbClr val="1C93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 name="Google Shape;163;p4"/>
            <p:cNvSpPr/>
            <p:nvPr/>
          </p:nvSpPr>
          <p:spPr>
            <a:xfrm>
              <a:off x="7756578" y="3911412"/>
              <a:ext cx="89854" cy="94409"/>
            </a:xfrm>
            <a:prstGeom prst="ellipse">
              <a:avLst/>
            </a:prstGeom>
            <a:solidFill>
              <a:srgbClr val="7EB2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 name="Google Shape;164;p4"/>
            <p:cNvSpPr/>
            <p:nvPr/>
          </p:nvSpPr>
          <p:spPr>
            <a:xfrm>
              <a:off x="8216537" y="3911521"/>
              <a:ext cx="89854" cy="94409"/>
            </a:xfrm>
            <a:prstGeom prst="ellipse">
              <a:avLst/>
            </a:prstGeom>
            <a:solidFill>
              <a:srgbClr val="B7CC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 name="Google Shape;165;p4"/>
            <p:cNvSpPr/>
            <p:nvPr/>
          </p:nvSpPr>
          <p:spPr>
            <a:xfrm>
              <a:off x="8723200" y="3912290"/>
              <a:ext cx="89854" cy="94409"/>
            </a:xfrm>
            <a:prstGeom prst="ellipse">
              <a:avLst/>
            </a:prstGeom>
            <a:solidFill>
              <a:srgbClr val="B134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 name="Google Shape;166;p4"/>
            <p:cNvSpPr/>
            <p:nvPr/>
          </p:nvSpPr>
          <p:spPr>
            <a:xfrm>
              <a:off x="9081097" y="3922388"/>
              <a:ext cx="89854" cy="94409"/>
            </a:xfrm>
            <a:prstGeom prst="ellipse">
              <a:avLst/>
            </a:prstGeom>
            <a:solidFill>
              <a:srgbClr val="D5D7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67" name="Google Shape;167;p4"/>
          <p:cNvSpPr txBox="1"/>
          <p:nvPr/>
        </p:nvSpPr>
        <p:spPr>
          <a:xfrm>
            <a:off x="8412088" y="1109407"/>
            <a:ext cx="225574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Oxygen"/>
              <a:buNone/>
            </a:pPr>
            <a:r>
              <a:rPr b="0" i="0" lang="fr-FR" sz="800" u="none" cap="none" strike="noStrike">
                <a:solidFill>
                  <a:srgbClr val="000000"/>
                </a:solidFill>
                <a:latin typeface="Oxygen"/>
                <a:ea typeface="Oxygen"/>
                <a:cs typeface="Oxygen"/>
                <a:sym typeface="Oxygen"/>
              </a:rPr>
              <a:t>CARTOGRAPHIE - CROISSANCE DU PIB 2023</a:t>
            </a:r>
            <a:endParaRPr/>
          </a:p>
        </p:txBody>
      </p:sp>
      <p:cxnSp>
        <p:nvCxnSpPr>
          <p:cNvPr id="168" name="Google Shape;168;p4"/>
          <p:cNvCxnSpPr/>
          <p:nvPr/>
        </p:nvCxnSpPr>
        <p:spPr>
          <a:xfrm>
            <a:off x="767215" y="5205555"/>
            <a:ext cx="5495272" cy="0"/>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nvSpPr>
        <p:spPr>
          <a:xfrm>
            <a:off x="767215" y="971833"/>
            <a:ext cx="2699006" cy="4883327"/>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Malgré un ralentissement anticipé et inévitable, la plupart des économies des pays avancés ont su faire face au climat actuel défavorable, notamment dans la zone euro.</a:t>
            </a:r>
            <a:endParaRPr/>
          </a:p>
          <a:p>
            <a:pPr indent="0" lvl="0" marL="0" marR="9374" rtl="0" algn="just">
              <a:lnSpc>
                <a:spcPct val="105900"/>
              </a:lnSpc>
              <a:spcBef>
                <a:spcPts val="150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L’ÉCONOMIE AMÉRICAINE, MEILLEUR ÉLÈVE PARMI L’OCDE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Les États-Unis ont déjoué les pronostics de récession, avec une croissance de +2,5% en 2023, après +2,0% en 2022. La consommation des ménages, qui désépargnent, est restée solide. L’économie américaine s’est aussi appuyée sur les exportations de pétroles (+20% vs 2022).</a:t>
            </a:r>
            <a:endParaRPr/>
          </a:p>
          <a:p>
            <a:pPr indent="0" lvl="0" marL="0" marR="9374" rtl="0" algn="just">
              <a:lnSpc>
                <a:spcPct val="105900"/>
              </a:lnSpc>
              <a:spcBef>
                <a:spcPts val="150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BILAN CONTRASTÉ POUR LES ÉCONOMIES EUROPÉENNES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Au niveau européen, l’activité économique a été modérée. Les signes d’améliorations entrevus avec le ralentissement de l’inflation et la bonne dynamique du marché du travail ont été freinés par des conditions de financement restrictives et un affaiblissement du secteur des services. La croissance de la zone Euro s’établit ainsi à +0,5%.</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Certaines économies se sont montrées plus résilientes telles que la France (+0,9%) et l’Espagne (+ 2,5%). La croissance française a été revue à la hausse au deuxième trimestre grâce à la reprise de l’activité industrielle et énergétique.</a:t>
            </a:r>
            <a:endParaRPr/>
          </a:p>
        </p:txBody>
      </p:sp>
      <p:sp>
        <p:nvSpPr>
          <p:cNvPr id="175" name="Google Shape;175;p5"/>
          <p:cNvSpPr txBox="1"/>
          <p:nvPr/>
        </p:nvSpPr>
        <p:spPr>
          <a:xfrm>
            <a:off x="3514878" y="969344"/>
            <a:ext cx="2699006" cy="2717990"/>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D’autres ont souffert davantage, en particulier l’économie allemande. La hausse des prix de l’énergie combinée à une baisse de la production industrielle a plongé le pays en récession à partir du 3</a:t>
            </a:r>
            <a:r>
              <a:rPr b="0" baseline="30000" i="0" lang="fr-FR" sz="900" u="none" cap="none" strike="noStrike">
                <a:solidFill>
                  <a:srgbClr val="000000"/>
                </a:solidFill>
                <a:latin typeface="Oxygen"/>
                <a:ea typeface="Oxygen"/>
                <a:cs typeface="Oxygen"/>
                <a:sym typeface="Oxygen"/>
              </a:rPr>
              <a:t>ème</a:t>
            </a:r>
            <a:r>
              <a:rPr b="0" i="0" lang="fr-FR" sz="900" u="none" cap="none" strike="noStrike">
                <a:solidFill>
                  <a:srgbClr val="000000"/>
                </a:solidFill>
                <a:latin typeface="Oxygen"/>
                <a:ea typeface="Oxygen"/>
                <a:cs typeface="Oxygen"/>
                <a:sym typeface="Oxygen"/>
              </a:rPr>
              <a:t> trimestre (-0,3% en 2023). </a:t>
            </a:r>
            <a:endParaRPr b="1" i="0" sz="900" u="none" cap="none" strike="noStrike">
              <a:solidFill>
                <a:srgbClr val="004E9E"/>
              </a:solidFill>
              <a:latin typeface="Oxygen"/>
              <a:ea typeface="Oxygen"/>
              <a:cs typeface="Oxygen"/>
              <a:sym typeface="Oxygen"/>
            </a:endParaRPr>
          </a:p>
          <a:p>
            <a:pPr indent="0" lvl="0" marL="0" marR="9374" rtl="0" algn="just">
              <a:lnSpc>
                <a:spcPct val="105900"/>
              </a:lnSpc>
              <a:spcBef>
                <a:spcPts val="100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DES PERSPECTIVES FRAGILES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Pour 2024, la croissance mondiale est estimée à +2,9%. La tendance globale est à la baisse par rapport à 2023, reflétant le prolongement de la conjoncture économique.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Selon l’OCDE, la croissance de la zone euro devrait rebondir à +0,9% en 2024, mais ralentie par la France (+0,8%) et l’Allemagne (+0,3%).</a:t>
            </a:r>
            <a:endParaRPr/>
          </a:p>
          <a:p>
            <a:pPr indent="0" lvl="0" marL="0" marR="9374" rtl="0" algn="just">
              <a:lnSpc>
                <a:spcPct val="105900"/>
              </a:lnSpc>
              <a:spcBef>
                <a:spcPts val="738"/>
              </a:spcBef>
              <a:spcAft>
                <a:spcPts val="0"/>
              </a:spcAft>
              <a:buClr>
                <a:srgbClr val="95B3D7"/>
              </a:buClr>
              <a:buSzPts val="900"/>
              <a:buFont typeface="Century Gothic"/>
              <a:buNone/>
            </a:pPr>
            <a:r>
              <a:t/>
            </a:r>
            <a:endParaRPr b="1" i="0" sz="900" u="none" cap="none" strike="noStrike">
              <a:solidFill>
                <a:srgbClr val="000000"/>
              </a:solidFill>
              <a:latin typeface="Oxygen"/>
              <a:ea typeface="Oxygen"/>
              <a:cs typeface="Oxygen"/>
              <a:sym typeface="Oxygen"/>
            </a:endParaRPr>
          </a:p>
        </p:txBody>
      </p:sp>
      <p:sp>
        <p:nvSpPr>
          <p:cNvPr id="176" name="Google Shape;176;p5"/>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177" name="Google Shape;177;p5"/>
          <p:cNvSpPr/>
          <p:nvPr/>
        </p:nvSpPr>
        <p:spPr>
          <a:xfrm>
            <a:off x="767214" y="407871"/>
            <a:ext cx="7020952"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2000"/>
              <a:buFont typeface="Oxygen"/>
              <a:buNone/>
            </a:pPr>
            <a:r>
              <a:rPr b="1" i="0" lang="fr-FR" sz="2000" u="none" cap="none" strike="noStrike">
                <a:solidFill>
                  <a:srgbClr val="004E9E"/>
                </a:solidFill>
                <a:latin typeface="Oxygen"/>
                <a:ea typeface="Oxygen"/>
                <a:cs typeface="Oxygen"/>
                <a:sym typeface="Oxygen"/>
              </a:rPr>
              <a:t>DES ÉCONOMIES OCCIDENTALES RÉSILIENTES </a:t>
            </a:r>
            <a:endParaRPr/>
          </a:p>
        </p:txBody>
      </p:sp>
      <p:cxnSp>
        <p:nvCxnSpPr>
          <p:cNvPr id="178" name="Google Shape;178;p5"/>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179" name="Google Shape;179;p5"/>
          <p:cNvSpPr txBox="1"/>
          <p:nvPr/>
        </p:nvSpPr>
        <p:spPr>
          <a:xfrm>
            <a:off x="10210801" y="6564679"/>
            <a:ext cx="1366636" cy="205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Sources : OCDE, Destatis</a:t>
            </a:r>
            <a:endParaRPr b="0" i="1" sz="738" u="none" cap="none" strike="noStrike">
              <a:solidFill>
                <a:srgbClr val="FFFFFF"/>
              </a:solidFill>
              <a:latin typeface="Oxygen"/>
              <a:ea typeface="Oxygen"/>
              <a:cs typeface="Oxygen"/>
              <a:sym typeface="Oxygen"/>
            </a:endParaRPr>
          </a:p>
        </p:txBody>
      </p:sp>
      <p:grpSp>
        <p:nvGrpSpPr>
          <p:cNvPr id="180" name="Google Shape;180;p5"/>
          <p:cNvGrpSpPr/>
          <p:nvPr/>
        </p:nvGrpSpPr>
        <p:grpSpPr>
          <a:xfrm>
            <a:off x="8376084" y="1433784"/>
            <a:ext cx="1525317" cy="1832255"/>
            <a:chOff x="8508175" y="1177565"/>
            <a:chExt cx="1525317" cy="1832255"/>
          </a:xfrm>
        </p:grpSpPr>
        <p:sp>
          <p:nvSpPr>
            <p:cNvPr id="181" name="Google Shape;181;p5"/>
            <p:cNvSpPr txBox="1"/>
            <p:nvPr/>
          </p:nvSpPr>
          <p:spPr>
            <a:xfrm>
              <a:off x="8508175" y="1848797"/>
              <a:ext cx="1525317" cy="11610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LA RÉSILIENCE FRANÇAISE </a:t>
              </a:r>
              <a:endParaRPr/>
            </a:p>
            <a:p>
              <a:pPr indent="0" lvl="0" marL="0" marR="0" rtl="0" algn="ctr">
                <a:lnSpc>
                  <a:spcPct val="100000"/>
                </a:lnSpc>
                <a:spcBef>
                  <a:spcPts val="369"/>
                </a:spcBef>
                <a:spcAft>
                  <a:spcPts val="0"/>
                </a:spcAft>
                <a:buClr>
                  <a:srgbClr val="354068"/>
                </a:buClr>
                <a:buSzPts val="1108"/>
                <a:buFont typeface="Oxygen"/>
                <a:buNone/>
              </a:pPr>
              <a:r>
                <a:rPr b="0" i="0" lang="fr-FR" sz="1108" u="none" cap="none" strike="noStrike">
                  <a:solidFill>
                    <a:srgbClr val="354068"/>
                  </a:solidFill>
                  <a:latin typeface="Oxygen"/>
                  <a:ea typeface="Oxygen"/>
                  <a:cs typeface="Oxygen"/>
                  <a:sym typeface="Oxygen"/>
                </a:rPr>
                <a:t>+ 0,9% de croissance en 2023</a:t>
              </a:r>
              <a:endParaRPr/>
            </a:p>
            <a:p>
              <a:pPr indent="0" lvl="0" marL="0" marR="0" rtl="0" algn="ctr">
                <a:lnSpc>
                  <a:spcPct val="100000"/>
                </a:lnSpc>
                <a:spcBef>
                  <a:spcPts val="369"/>
                </a:spcBef>
                <a:spcAft>
                  <a:spcPts val="0"/>
                </a:spcAft>
                <a:buClr>
                  <a:schemeClr val="dk1"/>
                </a:buClr>
                <a:buSzPts val="1108"/>
                <a:buFont typeface="Calibri"/>
                <a:buNone/>
              </a:pPr>
              <a:r>
                <a:t/>
              </a:r>
              <a:endParaRPr b="0" i="0" sz="1108" u="none" cap="none" strike="noStrike">
                <a:solidFill>
                  <a:srgbClr val="354068"/>
                </a:solidFill>
                <a:latin typeface="Oxygen"/>
                <a:ea typeface="Oxygen"/>
                <a:cs typeface="Oxygen"/>
                <a:sym typeface="Oxygen"/>
              </a:endParaRPr>
            </a:p>
          </p:txBody>
        </p:sp>
        <p:pic>
          <p:nvPicPr>
            <p:cNvPr id="182" name="Google Shape;182;p5"/>
            <p:cNvPicPr preferRelativeResize="0"/>
            <p:nvPr/>
          </p:nvPicPr>
          <p:blipFill rotWithShape="1">
            <a:blip r:embed="rId3">
              <a:alphaModFix/>
            </a:blip>
            <a:srcRect b="0" l="0" r="0" t="0"/>
            <a:stretch/>
          </p:blipFill>
          <p:spPr>
            <a:xfrm>
              <a:off x="8997196" y="1177565"/>
              <a:ext cx="547274" cy="575999"/>
            </a:xfrm>
            <a:prstGeom prst="rect">
              <a:avLst/>
            </a:prstGeom>
            <a:noFill/>
            <a:ln>
              <a:noFill/>
            </a:ln>
          </p:spPr>
        </p:pic>
      </p:grpSp>
      <p:grpSp>
        <p:nvGrpSpPr>
          <p:cNvPr id="183" name="Google Shape;183;p5"/>
          <p:cNvGrpSpPr/>
          <p:nvPr/>
        </p:nvGrpSpPr>
        <p:grpSpPr>
          <a:xfrm>
            <a:off x="10101430" y="1433784"/>
            <a:ext cx="1803989" cy="1646886"/>
            <a:chOff x="6460391" y="1177565"/>
            <a:chExt cx="1596351" cy="1646886"/>
          </a:xfrm>
        </p:grpSpPr>
        <p:sp>
          <p:nvSpPr>
            <p:cNvPr id="184" name="Google Shape;184;p5"/>
            <p:cNvSpPr txBox="1"/>
            <p:nvPr/>
          </p:nvSpPr>
          <p:spPr>
            <a:xfrm>
              <a:off x="6460391" y="1848797"/>
              <a:ext cx="1596351" cy="975654"/>
            </a:xfrm>
            <a:prstGeom prst="rect">
              <a:avLst/>
            </a:prstGeom>
            <a:noFill/>
            <a:ln>
              <a:noFill/>
            </a:ln>
          </p:spPr>
          <p:txBody>
            <a:bodyPr anchorCtr="0" anchor="t" bIns="63750" lIns="88600" spcFirstLastPara="1" rIns="88600" wrap="square" tIns="63750">
              <a:spAutoFit/>
            </a:bodyPr>
            <a:lstStyle/>
            <a:p>
              <a:pPr indent="0" lvl="0" marL="0" marR="0" rtl="0" algn="ctr">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LE RECUL DE L’ALLEMAGNE</a:t>
              </a:r>
              <a:endParaRPr b="1" i="0" sz="1354" u="none" cap="none" strike="noStrike">
                <a:solidFill>
                  <a:srgbClr val="354068"/>
                </a:solidFill>
                <a:latin typeface="Oxygen"/>
                <a:ea typeface="Oxygen"/>
                <a:cs typeface="Oxygen"/>
                <a:sym typeface="Oxygen"/>
              </a:endParaRPr>
            </a:p>
            <a:p>
              <a:pPr indent="0" lvl="0" marL="0" marR="0" rtl="0" algn="ctr">
                <a:lnSpc>
                  <a:spcPct val="100000"/>
                </a:lnSpc>
                <a:spcBef>
                  <a:spcPts val="369"/>
                </a:spcBef>
                <a:spcAft>
                  <a:spcPts val="0"/>
                </a:spcAft>
                <a:buClr>
                  <a:srgbClr val="354068"/>
                </a:buClr>
                <a:buSzPts val="1108"/>
                <a:buFont typeface="Oxygen"/>
                <a:buNone/>
              </a:pPr>
              <a:r>
                <a:rPr b="0" i="0" lang="fr-FR" sz="1108" u="none" cap="none" strike="noStrike">
                  <a:solidFill>
                    <a:srgbClr val="354068"/>
                  </a:solidFill>
                  <a:latin typeface="Oxygen"/>
                  <a:ea typeface="Oxygen"/>
                  <a:cs typeface="Oxygen"/>
                  <a:sym typeface="Oxygen"/>
                </a:rPr>
                <a:t>Récession en 2023</a:t>
              </a:r>
              <a:br>
                <a:rPr b="0" i="0" lang="fr-FR" sz="1108" u="none" cap="none" strike="noStrike">
                  <a:solidFill>
                    <a:srgbClr val="354068"/>
                  </a:solidFill>
                  <a:latin typeface="Oxygen"/>
                  <a:ea typeface="Oxygen"/>
                  <a:cs typeface="Oxygen"/>
                  <a:sym typeface="Oxygen"/>
                </a:rPr>
              </a:br>
              <a:r>
                <a:rPr b="0" i="0" lang="fr-FR" sz="1108" u="none" cap="none" strike="noStrike">
                  <a:solidFill>
                    <a:srgbClr val="354068"/>
                  </a:solidFill>
                  <a:latin typeface="Oxygen"/>
                  <a:ea typeface="Oxygen"/>
                  <a:cs typeface="Oxygen"/>
                  <a:sym typeface="Oxygen"/>
                </a:rPr>
                <a:t>-0,3%</a:t>
              </a:r>
              <a:endParaRPr/>
            </a:p>
          </p:txBody>
        </p:sp>
        <p:pic>
          <p:nvPicPr>
            <p:cNvPr descr="Graphique à barres avec tendance à la baisse avec un remplissage uni" id="185" name="Google Shape;185;p5"/>
            <p:cNvPicPr preferRelativeResize="0"/>
            <p:nvPr/>
          </p:nvPicPr>
          <p:blipFill rotWithShape="1">
            <a:blip r:embed="rId4">
              <a:alphaModFix/>
            </a:blip>
            <a:srcRect b="0" l="0" r="0" t="0"/>
            <a:stretch/>
          </p:blipFill>
          <p:spPr>
            <a:xfrm>
              <a:off x="6970566" y="1177565"/>
              <a:ext cx="576000" cy="576000"/>
            </a:xfrm>
            <a:prstGeom prst="rect">
              <a:avLst/>
            </a:prstGeom>
            <a:noFill/>
            <a:ln>
              <a:noFill/>
            </a:ln>
          </p:spPr>
        </p:pic>
      </p:grpSp>
      <p:grpSp>
        <p:nvGrpSpPr>
          <p:cNvPr id="186" name="Google Shape;186;p5"/>
          <p:cNvGrpSpPr/>
          <p:nvPr/>
        </p:nvGrpSpPr>
        <p:grpSpPr>
          <a:xfrm>
            <a:off x="6579704" y="1433784"/>
            <a:ext cx="1596351" cy="1646886"/>
            <a:chOff x="10360981" y="1177565"/>
            <a:chExt cx="1596351" cy="1646886"/>
          </a:xfrm>
        </p:grpSpPr>
        <p:sp>
          <p:nvSpPr>
            <p:cNvPr id="187" name="Google Shape;187;p5"/>
            <p:cNvSpPr txBox="1"/>
            <p:nvPr/>
          </p:nvSpPr>
          <p:spPr>
            <a:xfrm>
              <a:off x="10360981" y="1848797"/>
              <a:ext cx="1596351" cy="975654"/>
            </a:xfrm>
            <a:prstGeom prst="rect">
              <a:avLst/>
            </a:prstGeom>
            <a:noFill/>
            <a:ln>
              <a:noFill/>
            </a:ln>
          </p:spPr>
          <p:txBody>
            <a:bodyPr anchorCtr="0" anchor="t" bIns="63750" lIns="88600" spcFirstLastPara="1" rIns="88600" wrap="square" tIns="63750">
              <a:spAutoFit/>
            </a:bodyPr>
            <a:lstStyle/>
            <a:p>
              <a:pPr indent="0" lvl="0" marL="0" marR="0" rtl="0" algn="ctr">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L’EXEMPLE AMÉRICAIN</a:t>
              </a:r>
              <a:endParaRPr b="1" i="0" sz="1354" u="none" cap="none" strike="noStrike">
                <a:solidFill>
                  <a:srgbClr val="354068"/>
                </a:solidFill>
                <a:latin typeface="Oxygen"/>
                <a:ea typeface="Oxygen"/>
                <a:cs typeface="Oxygen"/>
                <a:sym typeface="Oxygen"/>
              </a:endParaRPr>
            </a:p>
            <a:p>
              <a:pPr indent="0" lvl="0" marL="0" marR="0" rtl="0" algn="ctr">
                <a:lnSpc>
                  <a:spcPct val="100000"/>
                </a:lnSpc>
                <a:spcBef>
                  <a:spcPts val="369"/>
                </a:spcBef>
                <a:spcAft>
                  <a:spcPts val="0"/>
                </a:spcAft>
                <a:buClr>
                  <a:srgbClr val="354068"/>
                </a:buClr>
                <a:buSzPts val="1108"/>
                <a:buFont typeface="Oxygen"/>
                <a:buNone/>
              </a:pPr>
              <a:r>
                <a:rPr b="0" i="0" lang="fr-FR" sz="1108" u="none" cap="none" strike="noStrike">
                  <a:solidFill>
                    <a:srgbClr val="354068"/>
                  </a:solidFill>
                  <a:latin typeface="Oxygen"/>
                  <a:ea typeface="Oxygen"/>
                  <a:cs typeface="Oxygen"/>
                  <a:sym typeface="Oxygen"/>
                </a:rPr>
                <a:t>+ 2,5 % de croissance en 2023</a:t>
              </a:r>
              <a:endParaRPr/>
            </a:p>
          </p:txBody>
        </p:sp>
        <p:pic>
          <p:nvPicPr>
            <p:cNvPr descr="Amérique du Nord avec un remplissage uni" id="188" name="Google Shape;188;p5"/>
            <p:cNvPicPr preferRelativeResize="0"/>
            <p:nvPr/>
          </p:nvPicPr>
          <p:blipFill rotWithShape="1">
            <a:blip r:embed="rId5">
              <a:alphaModFix/>
            </a:blip>
            <a:srcRect b="0" l="0" r="0" t="0"/>
            <a:stretch/>
          </p:blipFill>
          <p:spPr>
            <a:xfrm>
              <a:off x="10871156" y="1177565"/>
              <a:ext cx="576000" cy="576000"/>
            </a:xfrm>
            <a:prstGeom prst="rect">
              <a:avLst/>
            </a:prstGeom>
            <a:noFill/>
            <a:ln>
              <a:noFill/>
            </a:ln>
          </p:spPr>
        </p:pic>
      </p:grpSp>
      <p:graphicFrame>
        <p:nvGraphicFramePr>
          <p:cNvPr id="189" name="Google Shape;189;p5"/>
          <p:cNvGraphicFramePr/>
          <p:nvPr/>
        </p:nvGraphicFramePr>
        <p:xfrm>
          <a:off x="3894717" y="3553908"/>
          <a:ext cx="7878183" cy="2360794"/>
        </p:xfrm>
        <a:graphic>
          <a:graphicData uri="http://schemas.openxmlformats.org/drawingml/2006/chart">
            <c:chart r:id="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nvSpPr>
        <p:spPr>
          <a:xfrm>
            <a:off x="767215" y="1103713"/>
            <a:ext cx="2699006" cy="2059477"/>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LE MODÈLE ÉCONOMIQUE CHINOIS EN DIFFICULTÉ, DANS L’OBLIGATION DE SE RÉINVENTER</a:t>
            </a:r>
            <a:endParaRPr b="1" i="0" sz="900" u="none" cap="none" strike="noStrike">
              <a:solidFill>
                <a:srgbClr val="FFFFFF"/>
              </a:solidFill>
              <a:latin typeface="Oxygen"/>
              <a:ea typeface="Oxygen"/>
              <a:cs typeface="Oxygen"/>
              <a:sym typeface="Oxygen"/>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La Chine, contrairement aux autres pays émergents, est confrontée à des vents contraires. La seconde puissance mondiale enregistre une croissance en demi-teinte en 2023 (+5,2%), après une année 2022 au plus bas (+3,0%).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Le pays est marqué par une violente crise immobilière, des exportations en baisse et un taux de chômage en hausse.</a:t>
            </a:r>
            <a:endParaRPr/>
          </a:p>
        </p:txBody>
      </p:sp>
      <p:sp>
        <p:nvSpPr>
          <p:cNvPr id="196" name="Google Shape;196;p6"/>
          <p:cNvSpPr txBox="1"/>
          <p:nvPr/>
        </p:nvSpPr>
        <p:spPr>
          <a:xfrm>
            <a:off x="3514878" y="1101224"/>
            <a:ext cx="2699006" cy="1969708"/>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De nombreux promoteurs chinois se retrouvent dans une situation délicate depuis le début de l’année (en attente de restructuration, voir en liquidation judiciaire comme Evergrande).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La confiance des investisseurs est affectée, mais surtout l’économie intérieure de la Chine dont le modèle repose en grande partie sur l’investissement immobilier, représentant environ un tiers du PIB chinois. Au-delà du PIB, cette crise représente une menace directe pour les ménages chinois, étant le principal secteur d’épargne du pays. </a:t>
            </a:r>
            <a:endParaRPr/>
          </a:p>
        </p:txBody>
      </p:sp>
      <p:sp>
        <p:nvSpPr>
          <p:cNvPr id="197" name="Google Shape;197;p6"/>
          <p:cNvSpPr txBox="1"/>
          <p:nvPr/>
        </p:nvSpPr>
        <p:spPr>
          <a:xfrm>
            <a:off x="6678584" y="4006547"/>
            <a:ext cx="2436923" cy="1765806"/>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RISQUE IMMÉDIAT SUR LA PRODUCTION MONDIALE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Représentant 29% de la production industrielle mondiale, la situation économique en Chine reste à surveiller de très près.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Pour la première fois depuis 7 ans, les exportations sont en baisse, impactées par les tensions géopolitiques et par une demande atone.</a:t>
            </a:r>
            <a:endParaRPr/>
          </a:p>
        </p:txBody>
      </p:sp>
      <p:sp>
        <p:nvSpPr>
          <p:cNvPr id="198" name="Google Shape;198;p6"/>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199" name="Google Shape;199;p6"/>
          <p:cNvSpPr/>
          <p:nvPr/>
        </p:nvSpPr>
        <p:spPr>
          <a:xfrm>
            <a:off x="767213" y="407871"/>
            <a:ext cx="7379260"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UNE ÉCONOMIE MONDIALE EXPOSÉE AU RISQUE CHINOIS</a:t>
            </a:r>
            <a:endParaRPr/>
          </a:p>
        </p:txBody>
      </p:sp>
      <p:cxnSp>
        <p:nvCxnSpPr>
          <p:cNvPr id="200" name="Google Shape;200;p6"/>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201" name="Google Shape;201;p6"/>
          <p:cNvSpPr txBox="1"/>
          <p:nvPr/>
        </p:nvSpPr>
        <p:spPr>
          <a:xfrm>
            <a:off x="9390878" y="4006547"/>
            <a:ext cx="2436923" cy="1235533"/>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Par ailleurs, le pays souffre d’une baisse de productivité et d’un vieillissement de population, avec un taux de natalité au plus bas.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Selon le FMI, la croissance chinoise devrait ralentir progressivement, à +4,6% en 2024, pour atteindre +3,5% d’ici 2028.</a:t>
            </a:r>
            <a:endParaRPr/>
          </a:p>
        </p:txBody>
      </p:sp>
      <p:graphicFrame>
        <p:nvGraphicFramePr>
          <p:cNvPr id="202" name="Google Shape;202;p6"/>
          <p:cNvGraphicFramePr/>
          <p:nvPr/>
        </p:nvGraphicFramePr>
        <p:xfrm>
          <a:off x="7023637" y="1101225"/>
          <a:ext cx="4726929" cy="2473908"/>
        </p:xfrm>
        <a:graphic>
          <a:graphicData uri="http://schemas.openxmlformats.org/drawingml/2006/chart">
            <c:chart r:id="rId3"/>
          </a:graphicData>
        </a:graphic>
      </p:graphicFrame>
      <p:graphicFrame>
        <p:nvGraphicFramePr>
          <p:cNvPr id="203" name="Google Shape;203;p6"/>
          <p:cNvGraphicFramePr/>
          <p:nvPr/>
        </p:nvGraphicFramePr>
        <p:xfrm>
          <a:off x="747691" y="3384635"/>
          <a:ext cx="5466193" cy="2681034"/>
        </p:xfrm>
        <a:graphic>
          <a:graphicData uri="http://schemas.openxmlformats.org/drawingml/2006/chart">
            <c:chart r:id="rId4"/>
          </a:graphicData>
        </a:graphic>
      </p:graphicFrame>
      <p:sp>
        <p:nvSpPr>
          <p:cNvPr id="204" name="Google Shape;204;p6"/>
          <p:cNvSpPr txBox="1"/>
          <p:nvPr/>
        </p:nvSpPr>
        <p:spPr>
          <a:xfrm>
            <a:off x="10093911" y="6564679"/>
            <a:ext cx="1483526" cy="205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Sources : OCDE, World Bank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nvSpPr>
        <p:spPr>
          <a:xfrm>
            <a:off x="767215" y="1103713"/>
            <a:ext cx="2699006" cy="4340229"/>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UNE INFLATION ENDIGUÉE...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Au premier semestre 2023, </a:t>
            </a:r>
            <a:r>
              <a:rPr b="1" i="0" lang="fr-FR" sz="900" u="none" cap="none" strike="noStrike">
                <a:solidFill>
                  <a:srgbClr val="000000"/>
                </a:solidFill>
                <a:latin typeface="Oxygen"/>
                <a:ea typeface="Oxygen"/>
                <a:cs typeface="Oxygen"/>
                <a:sym typeface="Oxygen"/>
              </a:rPr>
              <a:t>l’inflation globale a majoritairement reculé en raison du recul du prix de l’énergie et des matières premières</a:t>
            </a:r>
            <a:r>
              <a:rPr b="0" i="0" lang="fr-FR" sz="900" u="none" cap="none" strike="noStrike">
                <a:solidFill>
                  <a:srgbClr val="000000"/>
                </a:solidFill>
                <a:latin typeface="Oxygen"/>
                <a:ea typeface="Oxygen"/>
                <a:cs typeface="Oxygen"/>
                <a:sym typeface="Oxygen"/>
              </a:rPr>
              <a:t>. Néanmoins, elle reste très sensible aux fluctuations des cours des énergies et donc, indirectement, du climat géopolitique.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Après un léger rebond en août 2023, </a:t>
            </a:r>
            <a:r>
              <a:rPr b="1" i="0" lang="fr-FR" sz="900" u="none" cap="none" strike="noStrike">
                <a:solidFill>
                  <a:srgbClr val="000000"/>
                </a:solidFill>
                <a:latin typeface="Oxygen"/>
                <a:ea typeface="Oxygen"/>
                <a:cs typeface="Oxygen"/>
                <a:sym typeface="Oxygen"/>
              </a:rPr>
              <a:t>la tendance baissière s’est prolongée sur les derniers mois de l’année</a:t>
            </a:r>
            <a:r>
              <a:rPr b="0" i="0" lang="fr-FR" sz="900" u="none" cap="none" strike="noStrike">
                <a:solidFill>
                  <a:srgbClr val="000000"/>
                </a:solidFill>
                <a:latin typeface="Oxygen"/>
                <a:ea typeface="Oxygen"/>
                <a:cs typeface="Oxygen"/>
                <a:sym typeface="Oxygen"/>
              </a:rPr>
              <a:t>. L’inflation sous-jacente* quant à elle persiste. Elle recule mais demeure tout de même plus élevée que l’inflation globale. La baisse des prix manufacturées a été atténuée par une hausse du prix des services liés aux coûts des salaires.</a:t>
            </a:r>
            <a:endParaRPr/>
          </a:p>
          <a:p>
            <a:pPr indent="0" lvl="0" marL="0" marR="9374" rtl="0" algn="just">
              <a:lnSpc>
                <a:spcPct val="105900"/>
              </a:lnSpc>
              <a:spcBef>
                <a:spcPts val="150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...MAIS PAS TOTALEMENT RÉSORBÉE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L’inflation diminue au fur et à mesure des mois mais </a:t>
            </a:r>
            <a:r>
              <a:rPr b="1" i="0" lang="fr-FR" sz="900" u="none" cap="none" strike="noStrike">
                <a:solidFill>
                  <a:srgbClr val="000000"/>
                </a:solidFill>
                <a:latin typeface="Oxygen"/>
                <a:ea typeface="Oxygen"/>
                <a:cs typeface="Oxygen"/>
                <a:sym typeface="Oxygen"/>
              </a:rPr>
              <a:t>cette tendance reste toutefois fragile </a:t>
            </a:r>
            <a:r>
              <a:rPr b="0" i="0" lang="fr-FR" sz="900" u="none" cap="none" strike="noStrike">
                <a:solidFill>
                  <a:srgbClr val="000000"/>
                </a:solidFill>
                <a:latin typeface="Oxygen"/>
                <a:ea typeface="Oxygen"/>
                <a:cs typeface="Oxygen"/>
                <a:sym typeface="Oxygen"/>
              </a:rPr>
              <a:t>et très sensible aux variations des cours de l’énergie et des matières premières.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Ces composantes sont elles-mêmes dépendantes de certains évènements géopolitiques. L’escalade du conflit israélo-palestinien pourrait entrainer les  pays de l’OPEP a fait pression sur le prix du pétrole par exemple.</a:t>
            </a:r>
            <a:endParaRPr/>
          </a:p>
        </p:txBody>
      </p:sp>
      <p:sp>
        <p:nvSpPr>
          <p:cNvPr id="211" name="Google Shape;211;p7"/>
          <p:cNvSpPr txBox="1"/>
          <p:nvPr/>
        </p:nvSpPr>
        <p:spPr>
          <a:xfrm>
            <a:off x="3615825" y="1103712"/>
            <a:ext cx="2699006" cy="3117715"/>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0000"/>
                </a:solidFill>
                <a:latin typeface="Oxygen"/>
                <a:ea typeface="Oxygen"/>
                <a:cs typeface="Oxygen"/>
                <a:sym typeface="Oxygen"/>
              </a:rPr>
              <a:t>Les aides </a:t>
            </a:r>
            <a:r>
              <a:rPr b="0" i="0" lang="fr-FR" sz="900" u="none" cap="none" strike="noStrike">
                <a:solidFill>
                  <a:srgbClr val="000000"/>
                </a:solidFill>
                <a:latin typeface="Oxygen"/>
                <a:ea typeface="Oxygen"/>
                <a:cs typeface="Oxygen"/>
                <a:sym typeface="Oxygen"/>
              </a:rPr>
              <a:t>budgétaires visant à atténuer l’inflation</a:t>
            </a:r>
            <a:r>
              <a:rPr b="1" i="0" lang="fr-FR" sz="900" u="none" cap="none" strike="noStrike">
                <a:solidFill>
                  <a:srgbClr val="000000"/>
                </a:solidFill>
                <a:latin typeface="Oxygen"/>
                <a:ea typeface="Oxygen"/>
                <a:cs typeface="Oxygen"/>
                <a:sym typeface="Oxygen"/>
              </a:rPr>
              <a:t> ont été prolongées jusqu’en 2025 </a:t>
            </a:r>
            <a:r>
              <a:rPr b="0" i="0" lang="fr-FR" sz="900" u="none" cap="none" strike="noStrike">
                <a:solidFill>
                  <a:srgbClr val="000000"/>
                </a:solidFill>
                <a:latin typeface="Oxygen"/>
                <a:ea typeface="Oxygen"/>
                <a:cs typeface="Oxygen"/>
                <a:sym typeface="Oxygen"/>
              </a:rPr>
              <a:t>(bouclier tarifaire énergie).</a:t>
            </a:r>
            <a:endParaRPr/>
          </a:p>
          <a:p>
            <a:pPr indent="0" lvl="0" marL="0" marR="9374" rtl="0" algn="just">
              <a:lnSpc>
                <a:spcPct val="105900"/>
              </a:lnSpc>
              <a:spcBef>
                <a:spcPts val="150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RETOUR À LA NORMALE ESPÉRÉ EN 2025</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Selon la BCE, l’inflation amorcera sa descente vers des niveaux normaux lors de l’année 2024, à 2,7%, pour atterrir aux alentours de 2,1% au début 2025. La FED prévoit également un prolongement de la baisse de l’inflation en 2024, avant de revenir en dessous des 2% en 2025.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En France, l’OCDE table sur une inflation à 2,7% en 2024, nettement moindre qu’en 2023 (5,6%).</a:t>
            </a:r>
            <a:endParaRPr/>
          </a:p>
          <a:p>
            <a:pPr indent="0" lvl="0" marL="0" marR="9374" rtl="0" algn="just">
              <a:lnSpc>
                <a:spcPct val="105900"/>
              </a:lnSpc>
              <a:spcBef>
                <a:spcPts val="738"/>
              </a:spcBef>
              <a:spcAft>
                <a:spcPts val="0"/>
              </a:spcAft>
              <a:buClr>
                <a:srgbClr val="95B3D7"/>
              </a:buClr>
              <a:buSzPts val="900"/>
              <a:buFont typeface="Century Gothic"/>
              <a:buNone/>
            </a:pPr>
            <a:r>
              <a:t/>
            </a:r>
            <a:endParaRPr b="0" i="0" sz="900" u="none" cap="none" strike="noStrike">
              <a:solidFill>
                <a:srgbClr val="000000"/>
              </a:solidFill>
              <a:latin typeface="Oxygen"/>
              <a:ea typeface="Oxygen"/>
              <a:cs typeface="Oxygen"/>
              <a:sym typeface="Oxygen"/>
            </a:endParaRPr>
          </a:p>
          <a:p>
            <a:pPr indent="0" lvl="0" marL="0" marR="9374" rtl="0" algn="just">
              <a:lnSpc>
                <a:spcPct val="105900"/>
              </a:lnSpc>
              <a:spcBef>
                <a:spcPts val="738"/>
              </a:spcBef>
              <a:spcAft>
                <a:spcPts val="0"/>
              </a:spcAft>
              <a:buClr>
                <a:srgbClr val="95B3D7"/>
              </a:buClr>
              <a:buSzPts val="700"/>
              <a:buFont typeface="Oxygen"/>
              <a:buNone/>
            </a:pPr>
            <a:r>
              <a:rPr b="0" i="0" lang="fr-FR" sz="700" u="none" cap="none" strike="noStrike">
                <a:solidFill>
                  <a:srgbClr val="000000"/>
                </a:solidFill>
                <a:latin typeface="Oxygen"/>
                <a:ea typeface="Oxygen"/>
                <a:cs typeface="Oxygen"/>
                <a:sym typeface="Oxygen"/>
              </a:rPr>
              <a:t>*hors prix soumis à l’intervention de l’état tels que l’énergie et hors produits volatiles, dont les produits pétroliers, produits frais, produits laitiers, viande)</a:t>
            </a:r>
            <a:endParaRPr b="0" i="0" sz="700" u="none" cap="none" strike="noStrike">
              <a:solidFill>
                <a:srgbClr val="153D8A"/>
              </a:solidFill>
              <a:latin typeface="Century Gothic"/>
              <a:ea typeface="Century Gothic"/>
              <a:cs typeface="Century Gothic"/>
              <a:sym typeface="Century Gothic"/>
            </a:endParaRPr>
          </a:p>
        </p:txBody>
      </p:sp>
      <p:sp>
        <p:nvSpPr>
          <p:cNvPr id="212" name="Google Shape;212;p7"/>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213" name="Google Shape;213;p7"/>
          <p:cNvSpPr/>
          <p:nvPr/>
        </p:nvSpPr>
        <p:spPr>
          <a:xfrm>
            <a:off x="767214" y="407871"/>
            <a:ext cx="9872864"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UNE INFLATION EN BAISSE MAIS TOUJOURS ÉLEVÉE</a:t>
            </a:r>
            <a:endParaRPr/>
          </a:p>
        </p:txBody>
      </p:sp>
      <p:cxnSp>
        <p:nvCxnSpPr>
          <p:cNvPr id="214" name="Google Shape;214;p7"/>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sp>
        <p:nvSpPr>
          <p:cNvPr id="215" name="Google Shape;215;p7"/>
          <p:cNvSpPr txBox="1"/>
          <p:nvPr/>
        </p:nvSpPr>
        <p:spPr>
          <a:xfrm>
            <a:off x="7344416" y="4906116"/>
            <a:ext cx="2012862" cy="1265348"/>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+5,4%</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Zone Euro 2023</a:t>
            </a:r>
            <a:endParaRPr/>
          </a:p>
          <a:p>
            <a:pPr indent="0" lvl="0" marL="0" marR="0" rtl="0" algn="l">
              <a:lnSpc>
                <a:spcPct val="100000"/>
              </a:lnSpc>
              <a:spcBef>
                <a:spcPts val="0"/>
              </a:spcBef>
              <a:spcAft>
                <a:spcPts val="0"/>
              </a:spcAft>
              <a:buClr>
                <a:srgbClr val="374D81"/>
              </a:buClr>
              <a:buSzPts val="1108"/>
              <a:buFont typeface="Century Gothic"/>
              <a:buNone/>
            </a:pPr>
            <a:r>
              <a:t/>
            </a:r>
            <a:endParaRPr b="0" i="0" sz="1108" u="none" cap="none" strike="noStrike">
              <a:solidFill>
                <a:srgbClr val="3F3F3F"/>
              </a:solidFill>
              <a:latin typeface="Oxygen"/>
              <a:ea typeface="Oxygen"/>
              <a:cs typeface="Oxygen"/>
              <a:sym typeface="Oxygen"/>
            </a:endParaRPr>
          </a:p>
          <a:p>
            <a:pPr indent="0" lvl="0" marL="0" marR="0" rtl="0" algn="l">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+2,6%</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Projection 2024</a:t>
            </a:r>
            <a:endParaRPr b="0" i="0" sz="110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74D81"/>
              </a:buClr>
              <a:buSzPts val="1108"/>
              <a:buFont typeface="Century Gothic"/>
              <a:buNone/>
            </a:pPr>
            <a:r>
              <a:t/>
            </a:r>
            <a:endParaRPr b="0" i="0" sz="1108" u="none" cap="none" strike="noStrike">
              <a:solidFill>
                <a:srgbClr val="3F3F3F"/>
              </a:solidFill>
              <a:latin typeface="Calibri"/>
              <a:ea typeface="Calibri"/>
              <a:cs typeface="Calibri"/>
              <a:sym typeface="Calibri"/>
            </a:endParaRPr>
          </a:p>
        </p:txBody>
      </p:sp>
      <p:sp>
        <p:nvSpPr>
          <p:cNvPr id="216" name="Google Shape;216;p7"/>
          <p:cNvSpPr txBox="1"/>
          <p:nvPr/>
        </p:nvSpPr>
        <p:spPr>
          <a:xfrm>
            <a:off x="4605357" y="4915297"/>
            <a:ext cx="1521570" cy="1094854"/>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+6,3% </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Monde 2023</a:t>
            </a:r>
            <a:endParaRPr/>
          </a:p>
          <a:p>
            <a:pPr indent="0" lvl="0" marL="0" marR="0" rtl="0" algn="l">
              <a:lnSpc>
                <a:spcPct val="100000"/>
              </a:lnSpc>
              <a:spcBef>
                <a:spcPts val="0"/>
              </a:spcBef>
              <a:spcAft>
                <a:spcPts val="0"/>
              </a:spcAft>
              <a:buClr>
                <a:srgbClr val="374D81"/>
              </a:buClr>
              <a:buSzPts val="1108"/>
              <a:buFont typeface="Century Gothic"/>
              <a:buNone/>
            </a:pPr>
            <a:r>
              <a:t/>
            </a:r>
            <a:endParaRPr b="0" i="0" sz="1108" u="none" cap="none" strike="noStrike">
              <a:solidFill>
                <a:srgbClr val="3F3F3F"/>
              </a:solidFill>
              <a:latin typeface="Oxygen"/>
              <a:ea typeface="Oxygen"/>
              <a:cs typeface="Oxygen"/>
              <a:sym typeface="Oxygen"/>
            </a:endParaRPr>
          </a:p>
          <a:p>
            <a:pPr indent="0" lvl="0" marL="0" marR="0" rtl="0" algn="l">
              <a:lnSpc>
                <a:spcPct val="100000"/>
              </a:lnSpc>
              <a:spcBef>
                <a:spcPts val="0"/>
              </a:spcBef>
              <a:spcAft>
                <a:spcPts val="0"/>
              </a:spcAft>
              <a:buClr>
                <a:srgbClr val="004E9E"/>
              </a:buClr>
              <a:buSzPts val="1477"/>
              <a:buFont typeface="Oxygen"/>
              <a:buNone/>
            </a:pPr>
            <a:r>
              <a:rPr b="1" i="0" lang="fr-FR" sz="1477" u="none" cap="none" strike="noStrike">
                <a:solidFill>
                  <a:srgbClr val="004E9E"/>
                </a:solidFill>
                <a:latin typeface="Oxygen"/>
                <a:ea typeface="Oxygen"/>
                <a:cs typeface="Oxygen"/>
                <a:sym typeface="Oxygen"/>
              </a:rPr>
              <a:t>+6,6% </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Projection 2024</a:t>
            </a:r>
            <a:endParaRPr/>
          </a:p>
        </p:txBody>
      </p:sp>
      <p:pic>
        <p:nvPicPr>
          <p:cNvPr id="217" name="Google Shape;217;p7"/>
          <p:cNvPicPr preferRelativeResize="0"/>
          <p:nvPr/>
        </p:nvPicPr>
        <p:blipFill rotWithShape="1">
          <a:blip r:embed="rId3">
            <a:alphaModFix/>
          </a:blip>
          <a:srcRect b="0" l="0" r="0" t="0"/>
          <a:stretch/>
        </p:blipFill>
        <p:spPr>
          <a:xfrm>
            <a:off x="6719249" y="4947305"/>
            <a:ext cx="408959" cy="408959"/>
          </a:xfrm>
          <a:prstGeom prst="rect">
            <a:avLst/>
          </a:prstGeom>
          <a:noFill/>
          <a:ln>
            <a:noFill/>
          </a:ln>
        </p:spPr>
      </p:pic>
      <p:sp>
        <p:nvSpPr>
          <p:cNvPr id="218" name="Google Shape;218;p7"/>
          <p:cNvSpPr txBox="1"/>
          <p:nvPr/>
        </p:nvSpPr>
        <p:spPr>
          <a:xfrm>
            <a:off x="10373378" y="4909875"/>
            <a:ext cx="1320184" cy="50764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354"/>
              <a:buFont typeface="Oxygen"/>
              <a:buNone/>
            </a:pPr>
            <a:r>
              <a:rPr b="1" i="0" lang="fr-FR" sz="1354" u="none" cap="none" strike="noStrike">
                <a:solidFill>
                  <a:srgbClr val="004E9E"/>
                </a:solidFill>
                <a:latin typeface="Oxygen"/>
                <a:ea typeface="Oxygen"/>
                <a:cs typeface="Oxygen"/>
                <a:sym typeface="Oxygen"/>
              </a:rPr>
              <a:t>+5,6% </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France 2023</a:t>
            </a:r>
            <a:endParaRPr/>
          </a:p>
        </p:txBody>
      </p:sp>
      <p:pic>
        <p:nvPicPr>
          <p:cNvPr id="219" name="Google Shape;219;p7"/>
          <p:cNvPicPr preferRelativeResize="0"/>
          <p:nvPr/>
        </p:nvPicPr>
        <p:blipFill rotWithShape="1">
          <a:blip r:embed="rId4">
            <a:alphaModFix/>
          </a:blip>
          <a:srcRect b="-1154" l="8361" r="10636" t="1155"/>
          <a:stretch/>
        </p:blipFill>
        <p:spPr>
          <a:xfrm>
            <a:off x="9750782" y="4915297"/>
            <a:ext cx="408848" cy="504742"/>
          </a:xfrm>
          <a:prstGeom prst="rect">
            <a:avLst/>
          </a:prstGeom>
          <a:noFill/>
          <a:ln>
            <a:noFill/>
          </a:ln>
        </p:spPr>
      </p:pic>
      <p:cxnSp>
        <p:nvCxnSpPr>
          <p:cNvPr id="220" name="Google Shape;220;p7"/>
          <p:cNvCxnSpPr/>
          <p:nvPr/>
        </p:nvCxnSpPr>
        <p:spPr>
          <a:xfrm>
            <a:off x="3615825" y="4459876"/>
            <a:ext cx="8174556" cy="0"/>
          </a:xfrm>
          <a:prstGeom prst="straightConnector1">
            <a:avLst/>
          </a:prstGeom>
          <a:noFill/>
          <a:ln cap="flat" cmpd="sng" w="9525">
            <a:solidFill>
              <a:srgbClr val="D8D8D8"/>
            </a:solidFill>
            <a:prstDash val="solid"/>
            <a:miter lim="800000"/>
            <a:headEnd len="sm" w="sm" type="none"/>
            <a:tailEnd len="sm" w="sm" type="none"/>
          </a:ln>
        </p:spPr>
      </p:cxnSp>
      <p:pic>
        <p:nvPicPr>
          <p:cNvPr descr="Globe terrestre : Amériques avec un remplissage uni" id="221" name="Google Shape;221;p7"/>
          <p:cNvPicPr preferRelativeResize="0"/>
          <p:nvPr/>
        </p:nvPicPr>
        <p:blipFill rotWithShape="1">
          <a:blip r:embed="rId5">
            <a:alphaModFix/>
          </a:blip>
          <a:srcRect b="0" l="0" r="0" t="0"/>
          <a:stretch/>
        </p:blipFill>
        <p:spPr>
          <a:xfrm>
            <a:off x="4072396" y="4952681"/>
            <a:ext cx="410400" cy="410400"/>
          </a:xfrm>
          <a:prstGeom prst="rect">
            <a:avLst/>
          </a:prstGeom>
          <a:noFill/>
          <a:ln>
            <a:noFill/>
          </a:ln>
        </p:spPr>
      </p:pic>
      <p:sp>
        <p:nvSpPr>
          <p:cNvPr id="222" name="Google Shape;222;p7"/>
          <p:cNvSpPr txBox="1"/>
          <p:nvPr/>
        </p:nvSpPr>
        <p:spPr>
          <a:xfrm>
            <a:off x="10383101" y="5546757"/>
            <a:ext cx="1196763" cy="507641"/>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4E9E"/>
              </a:buClr>
              <a:buSzPts val="1354"/>
              <a:buFont typeface="Oxygen"/>
              <a:buNone/>
            </a:pPr>
            <a:r>
              <a:rPr b="1" i="0" lang="fr-FR" sz="1354" u="none" cap="none" strike="noStrike">
                <a:solidFill>
                  <a:srgbClr val="004E9E"/>
                </a:solidFill>
                <a:latin typeface="Oxygen"/>
                <a:ea typeface="Oxygen"/>
                <a:cs typeface="Oxygen"/>
                <a:sym typeface="Oxygen"/>
              </a:rPr>
              <a:t>+2,7% </a:t>
            </a:r>
            <a:endParaRPr/>
          </a:p>
          <a:p>
            <a:pPr indent="0" lvl="0" marL="0" marR="0" rtl="0" algn="l">
              <a:lnSpc>
                <a:spcPct val="100000"/>
              </a:lnSpc>
              <a:spcBef>
                <a:spcPts val="0"/>
              </a:spcBef>
              <a:spcAft>
                <a:spcPts val="0"/>
              </a:spcAft>
              <a:buClr>
                <a:srgbClr val="000000"/>
              </a:buClr>
              <a:buSzPts val="1108"/>
              <a:buFont typeface="Oxygen"/>
              <a:buNone/>
            </a:pPr>
            <a:r>
              <a:rPr b="0" i="0" lang="fr-FR" sz="1108" u="none" cap="none" strike="noStrike">
                <a:solidFill>
                  <a:srgbClr val="000000"/>
                </a:solidFill>
                <a:latin typeface="Oxygen"/>
                <a:ea typeface="Oxygen"/>
                <a:cs typeface="Oxygen"/>
                <a:sym typeface="Oxygen"/>
              </a:rPr>
              <a:t>Projection 2024</a:t>
            </a:r>
            <a:endParaRPr/>
          </a:p>
        </p:txBody>
      </p:sp>
      <p:sp>
        <p:nvSpPr>
          <p:cNvPr id="223" name="Google Shape;223;p7"/>
          <p:cNvSpPr txBox="1"/>
          <p:nvPr/>
        </p:nvSpPr>
        <p:spPr>
          <a:xfrm>
            <a:off x="-377072" y="47134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4" name="Google Shape;224;p7"/>
          <p:cNvSpPr txBox="1"/>
          <p:nvPr/>
        </p:nvSpPr>
        <p:spPr>
          <a:xfrm>
            <a:off x="3954821" y="4611181"/>
            <a:ext cx="152157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Oxygen"/>
              <a:buNone/>
            </a:pPr>
            <a:r>
              <a:rPr b="0" i="0" lang="fr-FR" sz="800" u="none" cap="none" strike="noStrike">
                <a:solidFill>
                  <a:srgbClr val="000000"/>
                </a:solidFill>
                <a:latin typeface="Oxygen"/>
                <a:ea typeface="Oxygen"/>
                <a:cs typeface="Oxygen"/>
                <a:sym typeface="Oxygen"/>
              </a:rPr>
              <a:t>ÉVOLUTION DE L’INFLATION</a:t>
            </a:r>
            <a:endParaRPr/>
          </a:p>
        </p:txBody>
      </p:sp>
      <p:grpSp>
        <p:nvGrpSpPr>
          <p:cNvPr id="225" name="Google Shape;225;p7"/>
          <p:cNvGrpSpPr/>
          <p:nvPr/>
        </p:nvGrpSpPr>
        <p:grpSpPr>
          <a:xfrm>
            <a:off x="6591895" y="1405729"/>
            <a:ext cx="4943613" cy="2662172"/>
            <a:chOff x="6565392" y="1098804"/>
            <a:chExt cx="5253748" cy="2829182"/>
          </a:xfrm>
        </p:grpSpPr>
        <p:pic>
          <p:nvPicPr>
            <p:cNvPr descr="Une image contenant carte, texte, atlas&#10;&#10;Description générée automatiquement" id="226" name="Google Shape;226;p7"/>
            <p:cNvPicPr preferRelativeResize="0"/>
            <p:nvPr/>
          </p:nvPicPr>
          <p:blipFill rotWithShape="1">
            <a:blip r:embed="rId6">
              <a:alphaModFix/>
            </a:blip>
            <a:srcRect b="0" l="112" r="1" t="0"/>
            <a:stretch/>
          </p:blipFill>
          <p:spPr>
            <a:xfrm>
              <a:off x="6647688" y="1098804"/>
              <a:ext cx="5171452" cy="2829182"/>
            </a:xfrm>
            <a:prstGeom prst="rect">
              <a:avLst/>
            </a:prstGeom>
            <a:noFill/>
            <a:ln>
              <a:noFill/>
            </a:ln>
          </p:spPr>
        </p:pic>
        <p:sp>
          <p:nvSpPr>
            <p:cNvPr id="227" name="Google Shape;227;p7"/>
            <p:cNvSpPr/>
            <p:nvPr/>
          </p:nvSpPr>
          <p:spPr>
            <a:xfrm>
              <a:off x="6565392" y="3429000"/>
              <a:ext cx="868680" cy="4989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28" name="Google Shape;228;p7"/>
          <p:cNvSpPr txBox="1"/>
          <p:nvPr/>
        </p:nvSpPr>
        <p:spPr>
          <a:xfrm>
            <a:off x="10333185" y="6564679"/>
            <a:ext cx="707245" cy="205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 : FMI</a:t>
            </a:r>
            <a:endParaRPr/>
          </a:p>
        </p:txBody>
      </p:sp>
      <p:grpSp>
        <p:nvGrpSpPr>
          <p:cNvPr id="229" name="Google Shape;229;p7"/>
          <p:cNvGrpSpPr/>
          <p:nvPr/>
        </p:nvGrpSpPr>
        <p:grpSpPr>
          <a:xfrm>
            <a:off x="9108064" y="4083378"/>
            <a:ext cx="2682317" cy="184666"/>
            <a:chOff x="6770958" y="3866535"/>
            <a:chExt cx="2682317" cy="184666"/>
          </a:xfrm>
        </p:grpSpPr>
        <p:sp>
          <p:nvSpPr>
            <p:cNvPr id="230" name="Google Shape;230;p7"/>
            <p:cNvSpPr txBox="1"/>
            <p:nvPr/>
          </p:nvSpPr>
          <p:spPr>
            <a:xfrm>
              <a:off x="6819221" y="3866535"/>
              <a:ext cx="2634054"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Oxygen"/>
                <a:buNone/>
              </a:pPr>
              <a:r>
                <a:rPr b="0" i="0" lang="fr-FR" sz="600" u="none" cap="none" strike="noStrike">
                  <a:solidFill>
                    <a:srgbClr val="000000"/>
                  </a:solidFill>
                  <a:latin typeface="Oxygen"/>
                  <a:ea typeface="Oxygen"/>
                  <a:cs typeface="Oxygen"/>
                  <a:sym typeface="Oxygen"/>
                </a:rPr>
                <a:t>&gt;25%	10%-25%	   3%-10%	   0%-3%	  &lt;0%	N/C</a:t>
              </a:r>
              <a:endParaRPr/>
            </a:p>
          </p:txBody>
        </p:sp>
        <p:sp>
          <p:nvSpPr>
            <p:cNvPr id="231" name="Google Shape;231;p7"/>
            <p:cNvSpPr/>
            <p:nvPr/>
          </p:nvSpPr>
          <p:spPr>
            <a:xfrm>
              <a:off x="6770958" y="3911663"/>
              <a:ext cx="89854" cy="94409"/>
            </a:xfrm>
            <a:prstGeom prst="ellipse">
              <a:avLst/>
            </a:prstGeom>
            <a:solidFill>
              <a:srgbClr val="CC66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2" name="Google Shape;232;p7"/>
            <p:cNvSpPr/>
            <p:nvPr/>
          </p:nvSpPr>
          <p:spPr>
            <a:xfrm>
              <a:off x="7229117" y="3911490"/>
              <a:ext cx="89854" cy="94409"/>
            </a:xfrm>
            <a:prstGeom prst="ellipse">
              <a:avLst/>
            </a:prstGeom>
            <a:solidFill>
              <a:srgbClr val="D48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3" name="Google Shape;233;p7"/>
            <p:cNvSpPr/>
            <p:nvPr/>
          </p:nvSpPr>
          <p:spPr>
            <a:xfrm>
              <a:off x="7756578" y="3911412"/>
              <a:ext cx="89854" cy="94409"/>
            </a:xfrm>
            <a:prstGeom prst="ellipse">
              <a:avLst/>
            </a:prstGeom>
            <a:solidFill>
              <a:srgbClr val="E1A3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4" name="Google Shape;234;p7"/>
            <p:cNvSpPr/>
            <p:nvPr/>
          </p:nvSpPr>
          <p:spPr>
            <a:xfrm>
              <a:off x="8205651" y="3911521"/>
              <a:ext cx="89854" cy="94409"/>
            </a:xfrm>
            <a:prstGeom prst="ellipse">
              <a:avLst/>
            </a:prstGeom>
            <a:solidFill>
              <a:srgbClr val="B7CC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7"/>
            <p:cNvSpPr/>
            <p:nvPr/>
          </p:nvSpPr>
          <p:spPr>
            <a:xfrm>
              <a:off x="8650363" y="3912229"/>
              <a:ext cx="89854" cy="94409"/>
            </a:xfrm>
            <a:prstGeom prst="ellipse">
              <a:avLst/>
            </a:prstGeom>
            <a:solidFill>
              <a:srgbClr val="97AF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6" name="Google Shape;236;p7"/>
            <p:cNvSpPr/>
            <p:nvPr/>
          </p:nvSpPr>
          <p:spPr>
            <a:xfrm>
              <a:off x="9047099" y="3913389"/>
              <a:ext cx="89854" cy="94409"/>
            </a:xfrm>
            <a:prstGeom prst="ellipse">
              <a:avLst/>
            </a:prstGeom>
            <a:solidFill>
              <a:srgbClr val="D5D7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37" name="Google Shape;237;p7"/>
          <p:cNvSpPr txBox="1"/>
          <p:nvPr/>
        </p:nvSpPr>
        <p:spPr>
          <a:xfrm>
            <a:off x="8412088" y="1109407"/>
            <a:ext cx="217559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Oxygen"/>
              <a:buNone/>
            </a:pPr>
            <a:r>
              <a:rPr b="0" i="0" lang="fr-FR" sz="800" u="none" cap="none" strike="noStrike">
                <a:solidFill>
                  <a:srgbClr val="000000"/>
                </a:solidFill>
                <a:latin typeface="Oxygen"/>
                <a:ea typeface="Oxygen"/>
                <a:cs typeface="Oxygen"/>
                <a:sym typeface="Oxygen"/>
              </a:rPr>
              <a:t>CARTOGRAPHIE - TAUX D’INFLATION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nvSpPr>
        <p:spPr>
          <a:xfrm>
            <a:off x="767214" y="1073860"/>
            <a:ext cx="2962957" cy="5208416"/>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MARCHÉ SOUS TENSION FACE AUX HAUSSES DES TAUX DE RÉFÉRENCE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La </a:t>
            </a:r>
            <a:r>
              <a:rPr b="1" i="0" lang="fr-FR" sz="900" u="none" cap="none" strike="noStrike">
                <a:solidFill>
                  <a:srgbClr val="000000"/>
                </a:solidFill>
                <a:latin typeface="Oxygen"/>
                <a:ea typeface="Oxygen"/>
                <a:cs typeface="Oxygen"/>
                <a:sym typeface="Oxygen"/>
              </a:rPr>
              <a:t>majorité des banques centrales, à l’exception de celle du Japon, ont prolongé la hausse des taux </a:t>
            </a:r>
            <a:r>
              <a:rPr b="0" i="0" lang="fr-FR" sz="900" u="none" cap="none" strike="noStrike">
                <a:solidFill>
                  <a:srgbClr val="000000"/>
                </a:solidFill>
                <a:latin typeface="Oxygen"/>
                <a:ea typeface="Oxygen"/>
                <a:cs typeface="Oxygen"/>
                <a:sym typeface="Oxygen"/>
              </a:rPr>
              <a:t>directeurs en 2023.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La FED a augmenté ses taux directeurs de 4,50% en janvier à 5,25% à la fin de l’année. La Banque Centrale Européenne a appliqué une hausse de 200 pdb (de 2,5% à 4,5%). La Bank of England a également suivi le pas,  la seule exception demeure la  Bank of Japan qui a maintenu ses taux d’avant crise.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Bien que l’économie ait mieux résisté que prévu au cycle de resserrement monétaire, </a:t>
            </a:r>
            <a:r>
              <a:rPr b="1" i="0" lang="fr-FR" sz="900" u="none" cap="none" strike="noStrike">
                <a:solidFill>
                  <a:srgbClr val="000000"/>
                </a:solidFill>
                <a:latin typeface="Oxygen"/>
                <a:ea typeface="Oxygen"/>
                <a:cs typeface="Oxygen"/>
                <a:sym typeface="Oxygen"/>
              </a:rPr>
              <a:t>l’augmentation des taux a déstabilisé les marchés financiers tout au long de l’année</a:t>
            </a:r>
            <a:r>
              <a:rPr b="0" i="0" lang="fr-FR" sz="900" u="none" cap="none" strike="noStrike">
                <a:solidFill>
                  <a:srgbClr val="000000"/>
                </a:solidFill>
                <a:latin typeface="Oxygen"/>
                <a:ea typeface="Oxygen"/>
                <a:cs typeface="Oxygen"/>
                <a:sym typeface="Oxygen"/>
              </a:rPr>
              <a:t>, en témoignent la faillite des banques américaines SVB et First Republic et le rachat du Crédit Suisse par UBS.</a:t>
            </a:r>
            <a:endParaRPr/>
          </a:p>
          <a:p>
            <a:pPr indent="0" lvl="0" marL="0" marR="9374" rtl="0" algn="just">
              <a:lnSpc>
                <a:spcPct val="105900"/>
              </a:lnSpc>
              <a:spcBef>
                <a:spcPts val="1500"/>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 </a:t>
            </a:r>
            <a:r>
              <a:rPr b="1" i="0" lang="fr-FR" sz="900" u="none" cap="none" strike="noStrike">
                <a:solidFill>
                  <a:srgbClr val="004E9E"/>
                </a:solidFill>
                <a:latin typeface="Oxygen"/>
                <a:ea typeface="Oxygen"/>
                <a:cs typeface="Oxygen"/>
                <a:sym typeface="Oxygen"/>
              </a:rPr>
              <a:t>UN ALOURDISSEMENT DU POIDS DE LA DETTE MAIS DES PERPECTIVES ENCOURAGEANTES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Le resserrement monétaire des banques centrales a aussi impacté le marché de la dette, l’alourdissant par les aides budgétaires pour pallier l’inflation et en faisant exploser le taux des obligations d’état à 10 ans au cours du troisième trimestre. </a:t>
            </a:r>
            <a:endParaRPr/>
          </a:p>
          <a:p>
            <a:pPr indent="0" lvl="0" marL="0" marR="9374" rtl="0" algn="just">
              <a:lnSpc>
                <a:spcPct val="105900"/>
              </a:lnSpc>
              <a:spcBef>
                <a:spcPts val="738"/>
              </a:spcBef>
              <a:spcAft>
                <a:spcPts val="0"/>
              </a:spcAft>
              <a:buClr>
                <a:srgbClr val="95B3D7"/>
              </a:buClr>
              <a:buSzPts val="900"/>
              <a:buFont typeface="Oxygen"/>
              <a:buNone/>
            </a:pPr>
            <a:r>
              <a:rPr b="1" i="0" lang="fr-FR" sz="900" u="none" cap="none" strike="noStrike">
                <a:solidFill>
                  <a:srgbClr val="000000"/>
                </a:solidFill>
                <a:latin typeface="Oxygen"/>
                <a:ea typeface="Oxygen"/>
                <a:cs typeface="Oxygen"/>
                <a:sym typeface="Oxygen"/>
              </a:rPr>
              <a:t>La fin d’année aura connu un nouvel élan</a:t>
            </a:r>
            <a:r>
              <a:rPr b="0" i="0" lang="fr-FR" sz="900" u="none" cap="none" strike="noStrike">
                <a:solidFill>
                  <a:srgbClr val="000000"/>
                </a:solidFill>
                <a:latin typeface="Oxygen"/>
                <a:ea typeface="Oxygen"/>
                <a:cs typeface="Oxygen"/>
                <a:sym typeface="Oxygen"/>
              </a:rPr>
              <a:t>, porté par le reflux de l’inflation et l’anticipation de la baisse des taux directeurs en 2024. Le CAC 40 a gagné +16,5% et le S&amp;P500 +26% sur l’année, ce dernier étant également boosté par les « 7 Magnifiques » et le dynamisme exceptionnel de l’intelligence artificielle.</a:t>
            </a:r>
            <a:endParaRPr/>
          </a:p>
        </p:txBody>
      </p:sp>
      <p:sp>
        <p:nvSpPr>
          <p:cNvPr id="244" name="Google Shape;244;p8"/>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245" name="Google Shape;245;p8"/>
          <p:cNvSpPr/>
          <p:nvPr/>
        </p:nvSpPr>
        <p:spPr>
          <a:xfrm>
            <a:off x="767214" y="407871"/>
            <a:ext cx="10022706"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LES MARCHÉS FINANCIERS FACE AUX ALÉAS DE L’INFLATION</a:t>
            </a:r>
            <a:endParaRPr/>
          </a:p>
        </p:txBody>
      </p:sp>
      <p:cxnSp>
        <p:nvCxnSpPr>
          <p:cNvPr id="246" name="Google Shape;246;p8"/>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graphicFrame>
        <p:nvGraphicFramePr>
          <p:cNvPr id="247" name="Google Shape;247;p8"/>
          <p:cNvGraphicFramePr/>
          <p:nvPr/>
        </p:nvGraphicFramePr>
        <p:xfrm>
          <a:off x="3974123" y="1026403"/>
          <a:ext cx="7715113" cy="5154587"/>
        </p:xfrm>
        <a:graphic>
          <a:graphicData uri="http://schemas.openxmlformats.org/drawingml/2006/chart">
            <c:chart r:id="rId3"/>
          </a:graphicData>
        </a:graphic>
      </p:graphicFrame>
      <p:sp>
        <p:nvSpPr>
          <p:cNvPr id="248" name="Google Shape;248;p8"/>
          <p:cNvSpPr txBox="1"/>
          <p:nvPr/>
        </p:nvSpPr>
        <p:spPr>
          <a:xfrm>
            <a:off x="10094259" y="6564678"/>
            <a:ext cx="1601679" cy="2126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Sources : FED, BCE, BoE, BoJ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Graphique: Les pays les plus exposés aux violences politiques et armées |  Statista" id="254" name="Google Shape;254;p9"/>
          <p:cNvPicPr preferRelativeResize="0"/>
          <p:nvPr/>
        </p:nvPicPr>
        <p:blipFill rotWithShape="1">
          <a:blip r:embed="rId3">
            <a:alphaModFix/>
          </a:blip>
          <a:srcRect b="23589" l="0" r="0" t="28077"/>
          <a:stretch/>
        </p:blipFill>
        <p:spPr>
          <a:xfrm>
            <a:off x="864315" y="3609332"/>
            <a:ext cx="5203812" cy="2515176"/>
          </a:xfrm>
          <a:prstGeom prst="rect">
            <a:avLst/>
          </a:prstGeom>
          <a:noFill/>
          <a:ln>
            <a:noFill/>
          </a:ln>
        </p:spPr>
      </p:pic>
      <p:sp>
        <p:nvSpPr>
          <p:cNvPr id="255" name="Google Shape;255;p9"/>
          <p:cNvSpPr txBox="1"/>
          <p:nvPr/>
        </p:nvSpPr>
        <p:spPr>
          <a:xfrm>
            <a:off x="767215" y="951186"/>
            <a:ext cx="2699006" cy="2283256"/>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LA MULTIPLICATION DES CONFLITS ARMÉS</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Faisant écho à l’année 2022 et au conflit russo-ukrainien, </a:t>
            </a:r>
            <a:r>
              <a:rPr b="1" i="0" lang="fr-FR" sz="900" u="none" cap="none" strike="noStrike">
                <a:solidFill>
                  <a:srgbClr val="000000"/>
                </a:solidFill>
                <a:latin typeface="Oxygen"/>
                <a:ea typeface="Oxygen"/>
                <a:cs typeface="Oxygen"/>
                <a:sym typeface="Oxygen"/>
              </a:rPr>
              <a:t>le climat géopolitique demeurait très instable en 2023</a:t>
            </a:r>
            <a:r>
              <a:rPr b="0" i="0" lang="fr-FR" sz="900" u="none" cap="none" strike="noStrike">
                <a:solidFill>
                  <a:srgbClr val="000000"/>
                </a:solidFill>
                <a:latin typeface="Oxygen"/>
                <a:ea typeface="Oxygen"/>
                <a:cs typeface="Oxygen"/>
                <a:sym typeface="Oxygen"/>
              </a:rPr>
              <a:t>. Plusieurs tensions se sont accentuées ces derniers mois (Chine/Taïwan, Corée du Nord/Sud), et certaines se sont matérialisées (conflit israélo-palestinien en octobre dernier).</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Ces tensions sur des zones géopolitiques stratégiques (énergie en Ukraine, matières premières au Moyen-Orient…), dans un</a:t>
            </a:r>
            <a:r>
              <a:rPr b="1" i="0" lang="fr-FR" sz="900" u="none" cap="none" strike="noStrike">
                <a:solidFill>
                  <a:srgbClr val="000000"/>
                </a:solidFill>
                <a:latin typeface="Oxygen"/>
                <a:ea typeface="Oxygen"/>
                <a:cs typeface="Oxygen"/>
                <a:sym typeface="Oxygen"/>
              </a:rPr>
              <a:t> </a:t>
            </a:r>
            <a:r>
              <a:rPr b="0" i="0" lang="fr-FR" sz="900" u="none" cap="none" strike="noStrike">
                <a:solidFill>
                  <a:srgbClr val="000000"/>
                </a:solidFill>
                <a:latin typeface="Oxygen"/>
                <a:ea typeface="Oxygen"/>
                <a:cs typeface="Oxygen"/>
                <a:sym typeface="Oxygen"/>
              </a:rPr>
              <a:t>contexte économique morose, ont </a:t>
            </a:r>
            <a:r>
              <a:rPr b="1" i="0" lang="fr-FR" sz="900" u="none" cap="none" strike="noStrike">
                <a:solidFill>
                  <a:srgbClr val="000000"/>
                </a:solidFill>
                <a:latin typeface="Oxygen"/>
                <a:ea typeface="Oxygen"/>
                <a:cs typeface="Oxygen"/>
                <a:sym typeface="Oxygen"/>
              </a:rPr>
              <a:t>renforcé la défiance des investisseurs</a:t>
            </a:r>
            <a:r>
              <a:rPr b="0" i="0" lang="fr-FR" sz="900" u="none" cap="none" strike="noStrike">
                <a:solidFill>
                  <a:srgbClr val="000000"/>
                </a:solidFill>
                <a:latin typeface="Oxygen"/>
                <a:ea typeface="Oxygen"/>
                <a:cs typeface="Oxygen"/>
                <a:sym typeface="Oxygen"/>
              </a:rPr>
              <a:t>.</a:t>
            </a:r>
            <a:endParaRPr/>
          </a:p>
        </p:txBody>
      </p:sp>
      <p:sp>
        <p:nvSpPr>
          <p:cNvPr id="256" name="Google Shape;256;p9"/>
          <p:cNvSpPr txBox="1"/>
          <p:nvPr/>
        </p:nvSpPr>
        <p:spPr>
          <a:xfrm>
            <a:off x="3615825" y="951185"/>
            <a:ext cx="2699006" cy="2442915"/>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UNE BIPOLARISATION DU PANORAMA GÉOPOLITIQUE</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Le 22 août 2023, les BRICS ont annoncé l’adhésion de six nouveaux membres et la volonté de créer une nouvelle monnaie.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Ces annonces ont corroboré la scission entre les pays de l’Occident et les pays émergents, les BRICS se positionnant comme un bloc refusant la domination des Etats-Unis et l’hégémonie du dollar. </a:t>
            </a:r>
            <a:endParaRPr/>
          </a:p>
          <a:p>
            <a:pPr indent="0" lvl="0" marL="0" marR="9374"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La bipolarisation du monde se renforce et endigue le commerce mondial, expliquant en partie </a:t>
            </a:r>
            <a:r>
              <a:rPr b="1" i="0" lang="fr-FR" sz="900" u="none" cap="none" strike="noStrike">
                <a:solidFill>
                  <a:srgbClr val="000000"/>
                </a:solidFill>
                <a:latin typeface="Oxygen"/>
                <a:ea typeface="Oxygen"/>
                <a:cs typeface="Oxygen"/>
                <a:sym typeface="Oxygen"/>
              </a:rPr>
              <a:t>la croissance atone des échanges commerciaux cette année </a:t>
            </a:r>
            <a:r>
              <a:rPr b="0" i="0" lang="fr-FR" sz="900" u="none" cap="none" strike="noStrike">
                <a:solidFill>
                  <a:srgbClr val="000000"/>
                </a:solidFill>
                <a:latin typeface="Oxygen"/>
                <a:ea typeface="Oxygen"/>
                <a:cs typeface="Oxygen"/>
                <a:sym typeface="Oxygen"/>
              </a:rPr>
              <a:t>(+0,8%). </a:t>
            </a:r>
            <a:endParaRPr/>
          </a:p>
        </p:txBody>
      </p:sp>
      <p:sp>
        <p:nvSpPr>
          <p:cNvPr id="257" name="Google Shape;257;p9"/>
          <p:cNvSpPr txBox="1"/>
          <p:nvPr/>
        </p:nvSpPr>
        <p:spPr>
          <a:xfrm>
            <a:off x="6563333" y="3875135"/>
            <a:ext cx="2448000" cy="2046653"/>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95B3D7"/>
              </a:buClr>
              <a:buSzPts val="900"/>
              <a:buFont typeface="Oxygen"/>
              <a:buNone/>
            </a:pPr>
            <a:r>
              <a:rPr b="1" i="0" lang="fr-FR" sz="900" u="none" cap="none" strike="noStrike">
                <a:solidFill>
                  <a:srgbClr val="004E9E"/>
                </a:solidFill>
                <a:latin typeface="Oxygen"/>
                <a:ea typeface="Oxygen"/>
                <a:cs typeface="Oxygen"/>
                <a:sym typeface="Oxygen"/>
              </a:rPr>
              <a:t>UN CONTEXTE INSTABLE DÉFAVORABLE AUX INVESTISSEMENTS </a:t>
            </a:r>
            <a:endParaRPr/>
          </a:p>
          <a:p>
            <a:pPr indent="0" lvl="0" marL="0" marR="7615" rtl="0" algn="just">
              <a:lnSpc>
                <a:spcPct val="105900"/>
              </a:lnSpc>
              <a:spcBef>
                <a:spcPts val="738"/>
              </a:spcBef>
              <a:spcAft>
                <a:spcPts val="0"/>
              </a:spcAft>
              <a:buClr>
                <a:srgbClr val="95B3D7"/>
              </a:buClr>
              <a:buSzPts val="900"/>
              <a:buFont typeface="Oxygen"/>
              <a:buNone/>
            </a:pPr>
            <a:r>
              <a:rPr b="0" i="0" lang="fr-FR" sz="900" u="none" cap="none" strike="noStrike">
                <a:solidFill>
                  <a:srgbClr val="000000"/>
                </a:solidFill>
                <a:latin typeface="Oxygen"/>
                <a:ea typeface="Oxygen"/>
                <a:cs typeface="Oxygen"/>
                <a:sym typeface="Oxygen"/>
              </a:rPr>
              <a:t>Le grand échiquier géopolitique mondial est en plein mouvement. Il devient </a:t>
            </a:r>
            <a:r>
              <a:rPr b="1" i="0" lang="fr-FR" sz="900" u="none" cap="none" strike="noStrike">
                <a:solidFill>
                  <a:srgbClr val="000000"/>
                </a:solidFill>
                <a:latin typeface="Oxygen"/>
                <a:ea typeface="Oxygen"/>
                <a:cs typeface="Oxygen"/>
                <a:sym typeface="Oxygen"/>
              </a:rPr>
              <a:t>complexe pour les investisseurs de se projeter sur du long-terme</a:t>
            </a:r>
            <a:r>
              <a:rPr b="0" i="0" lang="fr-FR" sz="900" u="none" cap="none" strike="noStrike">
                <a:solidFill>
                  <a:srgbClr val="000000"/>
                </a:solidFill>
                <a:latin typeface="Oxygen"/>
                <a:ea typeface="Oxygen"/>
                <a:cs typeface="Oxygen"/>
                <a:sym typeface="Oxygen"/>
              </a:rPr>
              <a:t> lorsqu’il y a de plus en plus d’incertitudes à court-terme. </a:t>
            </a:r>
            <a:endParaRPr/>
          </a:p>
          <a:p>
            <a:pPr indent="0" lvl="0" marL="0" marR="7615" rtl="0" algn="just">
              <a:lnSpc>
                <a:spcPct val="105900"/>
              </a:lnSpc>
              <a:spcBef>
                <a:spcPts val="600"/>
              </a:spcBef>
              <a:spcAft>
                <a:spcPts val="0"/>
              </a:spcAft>
              <a:buClr>
                <a:srgbClr val="95B3D7"/>
              </a:buClr>
              <a:buSzPts val="900"/>
              <a:buFont typeface="Oxygen"/>
              <a:buNone/>
            </a:pPr>
            <a:r>
              <a:rPr b="1" i="0" lang="fr-FR" sz="900" u="none" cap="none" strike="noStrike">
                <a:solidFill>
                  <a:srgbClr val="000000"/>
                </a:solidFill>
                <a:latin typeface="Oxygen"/>
                <a:ea typeface="Oxygen"/>
                <a:cs typeface="Oxygen"/>
                <a:sym typeface="Oxygen"/>
              </a:rPr>
              <a:t>Les yeux sont tournés sur l’évolution des prix des produits de base</a:t>
            </a:r>
            <a:r>
              <a:rPr b="0" i="0" lang="fr-FR" sz="900" u="none" cap="none" strike="noStrike">
                <a:solidFill>
                  <a:srgbClr val="000000"/>
                </a:solidFill>
                <a:latin typeface="Oxygen"/>
                <a:ea typeface="Oxygen"/>
                <a:cs typeface="Oxygen"/>
                <a:sym typeface="Oxygen"/>
              </a:rPr>
              <a:t>, soumis aux aléas des chocs climatiques et géopolitiques, ce qui créerait un risque important sur la désinflation.</a:t>
            </a:r>
            <a:endParaRPr/>
          </a:p>
        </p:txBody>
      </p:sp>
      <p:sp>
        <p:nvSpPr>
          <p:cNvPr id="258" name="Google Shape;258;p9"/>
          <p:cNvSpPr txBox="1"/>
          <p:nvPr/>
        </p:nvSpPr>
        <p:spPr>
          <a:xfrm>
            <a:off x="9216013" y="4275997"/>
            <a:ext cx="2448000" cy="1145765"/>
          </a:xfrm>
          <a:prstGeom prst="rect">
            <a:avLst/>
          </a:prstGeom>
          <a:noFill/>
          <a:ln>
            <a:noFill/>
          </a:ln>
        </p:spPr>
        <p:txBody>
          <a:bodyPr anchorCtr="0" anchor="t" bIns="63750" lIns="88600" spcFirstLastPara="1" rIns="88600" wrap="square" tIns="63750">
            <a:spAutoFit/>
          </a:bodyPr>
          <a:lstStyle/>
          <a:p>
            <a:pPr indent="0" lvl="0" marL="0" marR="9374" rtl="0" algn="just">
              <a:lnSpc>
                <a:spcPct val="105900"/>
              </a:lnSpc>
              <a:spcBef>
                <a:spcPts val="0"/>
              </a:spcBef>
              <a:spcAft>
                <a:spcPts val="0"/>
              </a:spcAft>
              <a:buClr>
                <a:srgbClr val="3F3F3F"/>
              </a:buClr>
              <a:buSzPts val="900"/>
              <a:buFont typeface="Oxygen"/>
              <a:buNone/>
            </a:pPr>
            <a:r>
              <a:rPr b="0" i="0" lang="fr-FR" sz="900" u="none" cap="none" strike="noStrike">
                <a:solidFill>
                  <a:srgbClr val="000000"/>
                </a:solidFill>
                <a:latin typeface="Oxygen"/>
                <a:ea typeface="Oxygen"/>
                <a:cs typeface="Oxygen"/>
                <a:sym typeface="Oxygen"/>
              </a:rPr>
              <a:t>En addition, </a:t>
            </a:r>
            <a:r>
              <a:rPr b="1" i="0" lang="fr-FR" sz="900" u="none" cap="none" strike="noStrike">
                <a:solidFill>
                  <a:srgbClr val="000000"/>
                </a:solidFill>
                <a:latin typeface="Oxygen"/>
                <a:ea typeface="Oxygen"/>
                <a:cs typeface="Oxygen"/>
                <a:sym typeface="Oxygen"/>
              </a:rPr>
              <a:t>2024 constitue une année charnière avec des élections dans de nombreux pays </a:t>
            </a:r>
            <a:r>
              <a:rPr b="0" i="0" lang="fr-FR" sz="900" u="none" cap="none" strike="noStrike">
                <a:solidFill>
                  <a:srgbClr val="000000"/>
                </a:solidFill>
                <a:latin typeface="Oxygen"/>
                <a:ea typeface="Oxygen"/>
                <a:cs typeface="Oxygen"/>
                <a:sym typeface="Oxygen"/>
              </a:rPr>
              <a:t>(64), notamment l’élection présidentielle aux Etats-Unis et les élections législatives au Royaume-Uni, pouvant être de </a:t>
            </a:r>
            <a:r>
              <a:rPr b="1" i="0" lang="fr-FR" sz="900" u="none" cap="none" strike="noStrike">
                <a:solidFill>
                  <a:srgbClr val="000000"/>
                </a:solidFill>
                <a:latin typeface="Oxygen"/>
                <a:ea typeface="Oxygen"/>
                <a:cs typeface="Oxygen"/>
                <a:sym typeface="Oxygen"/>
              </a:rPr>
              <a:t>potentiels nouveaux facteurs d’instabilité. </a:t>
            </a:r>
            <a:endParaRPr/>
          </a:p>
        </p:txBody>
      </p:sp>
      <p:sp>
        <p:nvSpPr>
          <p:cNvPr id="259" name="Google Shape;259;p9"/>
          <p:cNvSpPr txBox="1"/>
          <p:nvPr/>
        </p:nvSpPr>
        <p:spPr>
          <a:xfrm>
            <a:off x="800242" y="127596"/>
            <a:ext cx="4515984" cy="280335"/>
          </a:xfrm>
          <a:prstGeom prst="rect">
            <a:avLst/>
          </a:prstGeom>
          <a:noFill/>
          <a:ln>
            <a:noFill/>
          </a:ln>
        </p:spPr>
        <p:txBody>
          <a:bodyPr anchorCtr="0" anchor="t" bIns="63750" lIns="88600" spcFirstLastPara="1" rIns="88600" wrap="square" tIns="63750">
            <a:spAutoFit/>
          </a:bodyPr>
          <a:lstStyle/>
          <a:p>
            <a:pPr indent="0" lvl="0" marL="0" marR="0" rtl="0" algn="l">
              <a:lnSpc>
                <a:spcPct val="100000"/>
              </a:lnSpc>
              <a:spcBef>
                <a:spcPts val="0"/>
              </a:spcBef>
              <a:spcAft>
                <a:spcPts val="0"/>
              </a:spcAft>
              <a:buClr>
                <a:srgbClr val="002855"/>
              </a:buClr>
              <a:buSzPts val="985"/>
              <a:buFont typeface="Oxygen"/>
              <a:buNone/>
            </a:pPr>
            <a:r>
              <a:rPr b="0" i="0" lang="fr-FR" sz="985" u="none" cap="none" strike="noStrike">
                <a:solidFill>
                  <a:srgbClr val="002855"/>
                </a:solidFill>
                <a:latin typeface="Oxygen"/>
                <a:ea typeface="Oxygen"/>
                <a:cs typeface="Oxygen"/>
                <a:sym typeface="Oxygen"/>
              </a:rPr>
              <a:t>1/ CONJONCTURE ÉCONOMIQUE</a:t>
            </a:r>
            <a:endParaRPr/>
          </a:p>
        </p:txBody>
      </p:sp>
      <p:sp>
        <p:nvSpPr>
          <p:cNvPr id="260" name="Google Shape;260;p9"/>
          <p:cNvSpPr/>
          <p:nvPr/>
        </p:nvSpPr>
        <p:spPr>
          <a:xfrm>
            <a:off x="767214" y="407871"/>
            <a:ext cx="7226996" cy="338257"/>
          </a:xfrm>
          <a:prstGeom prst="rect">
            <a:avLst/>
          </a:prstGeom>
          <a:noFill/>
          <a:ln>
            <a:noFill/>
          </a:ln>
        </p:spPr>
        <p:txBody>
          <a:bodyPr anchorCtr="0" anchor="ctr" bIns="45700" lIns="91425" spcFirstLastPara="1" rIns="91425" wrap="square" tIns="45700">
            <a:noAutofit/>
          </a:bodyPr>
          <a:lstStyle/>
          <a:p>
            <a:pPr indent="0" lvl="0" marL="0" marR="9374" rtl="0" algn="just">
              <a:lnSpc>
                <a:spcPct val="105900"/>
              </a:lnSpc>
              <a:spcBef>
                <a:spcPts val="0"/>
              </a:spcBef>
              <a:spcAft>
                <a:spcPts val="0"/>
              </a:spcAft>
              <a:buClr>
                <a:srgbClr val="95B3D7"/>
              </a:buClr>
              <a:buSzPts val="1969"/>
              <a:buFont typeface="Oxygen"/>
              <a:buNone/>
            </a:pPr>
            <a:r>
              <a:rPr b="1" i="0" lang="fr-FR" sz="1969" u="none" cap="none" strike="noStrike">
                <a:solidFill>
                  <a:srgbClr val="004E9E"/>
                </a:solidFill>
                <a:latin typeface="Oxygen"/>
                <a:ea typeface="Oxygen"/>
                <a:cs typeface="Oxygen"/>
                <a:sym typeface="Oxygen"/>
              </a:rPr>
              <a:t>UN CONTEXTE GÉOPOLITIQUE TOUJOURS PLUS INSTABLE </a:t>
            </a:r>
            <a:endParaRPr/>
          </a:p>
        </p:txBody>
      </p:sp>
      <p:cxnSp>
        <p:nvCxnSpPr>
          <p:cNvPr id="261" name="Google Shape;261;p9"/>
          <p:cNvCxnSpPr/>
          <p:nvPr/>
        </p:nvCxnSpPr>
        <p:spPr>
          <a:xfrm>
            <a:off x="0" y="869430"/>
            <a:ext cx="10640078" cy="0"/>
          </a:xfrm>
          <a:prstGeom prst="straightConnector1">
            <a:avLst/>
          </a:prstGeom>
          <a:noFill/>
          <a:ln cap="flat" cmpd="sng" w="9525">
            <a:solidFill>
              <a:srgbClr val="D8D8D8"/>
            </a:solidFill>
            <a:prstDash val="solid"/>
            <a:miter lim="800000"/>
            <a:headEnd len="sm" w="sm" type="none"/>
            <a:tailEnd len="sm" w="sm" type="none"/>
          </a:ln>
        </p:spPr>
      </p:cxnSp>
      <p:pic>
        <p:nvPicPr>
          <p:cNvPr descr="Graphique: Les BRICS cherchent à étendre leur influence au niveau mondial |  Statista" id="262" name="Google Shape;262;p9"/>
          <p:cNvPicPr preferRelativeResize="0"/>
          <p:nvPr/>
        </p:nvPicPr>
        <p:blipFill rotWithShape="1">
          <a:blip r:embed="rId4">
            <a:alphaModFix/>
          </a:blip>
          <a:srcRect b="21950" l="0" r="0" t="22139"/>
          <a:stretch/>
        </p:blipFill>
        <p:spPr>
          <a:xfrm>
            <a:off x="6853966" y="1133859"/>
            <a:ext cx="4570819" cy="2555637"/>
          </a:xfrm>
          <a:prstGeom prst="rect">
            <a:avLst/>
          </a:prstGeom>
          <a:noFill/>
          <a:ln>
            <a:noFill/>
          </a:ln>
        </p:spPr>
      </p:pic>
      <p:sp>
        <p:nvSpPr>
          <p:cNvPr id="263" name="Google Shape;263;p9"/>
          <p:cNvSpPr/>
          <p:nvPr/>
        </p:nvSpPr>
        <p:spPr>
          <a:xfrm>
            <a:off x="5346700" y="4597400"/>
            <a:ext cx="85725" cy="130175"/>
          </a:xfrm>
          <a:custGeom>
            <a:rect b="b" l="l" r="r" t="t"/>
            <a:pathLst>
              <a:path extrusionOk="0" h="130175" w="85725">
                <a:moveTo>
                  <a:pt x="85725" y="0"/>
                </a:moveTo>
                <a:lnTo>
                  <a:pt x="38100" y="31750"/>
                </a:lnTo>
                <a:lnTo>
                  <a:pt x="0" y="60325"/>
                </a:lnTo>
                <a:lnTo>
                  <a:pt x="9525" y="79375"/>
                </a:lnTo>
                <a:lnTo>
                  <a:pt x="9525" y="79375"/>
                </a:lnTo>
                <a:lnTo>
                  <a:pt x="47625" y="107950"/>
                </a:lnTo>
                <a:lnTo>
                  <a:pt x="38100" y="130175"/>
                </a:lnTo>
                <a:lnTo>
                  <a:pt x="38100" y="130175"/>
                </a:lnTo>
                <a:lnTo>
                  <a:pt x="66675" y="127000"/>
                </a:lnTo>
                <a:lnTo>
                  <a:pt x="73025" y="88900"/>
                </a:lnTo>
                <a:lnTo>
                  <a:pt x="44450" y="66675"/>
                </a:lnTo>
                <a:lnTo>
                  <a:pt x="85725" y="0"/>
                </a:lnTo>
                <a:close/>
              </a:path>
            </a:pathLst>
          </a:custGeom>
          <a:solidFill>
            <a:srgbClr val="F2A8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4" name="Google Shape;264;p9"/>
          <p:cNvSpPr txBox="1"/>
          <p:nvPr/>
        </p:nvSpPr>
        <p:spPr>
          <a:xfrm>
            <a:off x="10326652" y="6564679"/>
            <a:ext cx="872355" cy="205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738"/>
              <a:buFont typeface="Oxygen"/>
              <a:buNone/>
            </a:pPr>
            <a:r>
              <a:rPr b="0" i="1" lang="fr-FR" sz="738" u="none" cap="none" strike="noStrike">
                <a:solidFill>
                  <a:srgbClr val="FFFFFF"/>
                </a:solidFill>
                <a:latin typeface="Oxygen"/>
                <a:ea typeface="Oxygen"/>
                <a:cs typeface="Oxygen"/>
                <a:sym typeface="Oxygen"/>
              </a:rPr>
              <a:t>Source : Statista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2021-04-14T08:00:51Z</dcterms:created>
  <dc:creator>Romain Rohart</dc:creator>
</cp:coreProperties>
</file>